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80" r:id="rId4"/>
    <p:sldId id="288" r:id="rId5"/>
    <p:sldId id="257" r:id="rId6"/>
    <p:sldId id="258" r:id="rId7"/>
    <p:sldId id="259" r:id="rId8"/>
    <p:sldId id="260" r:id="rId9"/>
    <p:sldId id="261" r:id="rId10"/>
    <p:sldId id="262" r:id="rId11"/>
    <p:sldId id="263" r:id="rId12"/>
    <p:sldId id="264" r:id="rId13"/>
    <p:sldId id="265" r:id="rId14"/>
    <p:sldId id="266" r:id="rId15"/>
    <p:sldId id="285" r:id="rId16"/>
    <p:sldId id="277" r:id="rId17"/>
    <p:sldId id="281" r:id="rId18"/>
    <p:sldId id="290" r:id="rId19"/>
    <p:sldId id="291" r:id="rId20"/>
    <p:sldId id="267" r:id="rId21"/>
    <p:sldId id="268" r:id="rId22"/>
    <p:sldId id="279" r:id="rId23"/>
    <p:sldId id="269" r:id="rId24"/>
    <p:sldId id="270" r:id="rId25"/>
    <p:sldId id="271" r:id="rId26"/>
    <p:sldId id="272" r:id="rId27"/>
    <p:sldId id="273" r:id="rId28"/>
    <p:sldId id="292" r:id="rId29"/>
    <p:sldId id="282" r:id="rId30"/>
    <p:sldId id="293" r:id="rId31"/>
    <p:sldId id="283" r:id="rId32"/>
    <p:sldId id="294" r:id="rId33"/>
    <p:sldId id="284" r:id="rId34"/>
    <p:sldId id="295" r:id="rId35"/>
    <p:sldId id="275" r:id="rId36"/>
    <p:sldId id="276" r:id="rId3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38"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48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id="{95335981-439D-4C1F-A145-50FE5C00298F}"/>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89A6CFA3-C861-4E35-85E1-8EF7FE9FAEB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91371B5E-0A9D-4AFF-B31B-C4E9C3D9F455}"/>
              </a:ext>
            </a:extLst>
          </p:cNvPr>
          <p:cNvSpPr>
            <a:spLocks noGrp="1" noChangeArrowheads="1"/>
          </p:cNvSpPr>
          <p:nvPr>
            <p:ph type="sldNum" sz="quarter" idx="12"/>
          </p:nvPr>
        </p:nvSpPr>
        <p:spPr>
          <a:ln/>
        </p:spPr>
        <p:txBody>
          <a:bodyPr/>
          <a:lstStyle>
            <a:lvl1pPr>
              <a:defRPr/>
            </a:lvl1pPr>
          </a:lstStyle>
          <a:p>
            <a:fld id="{76CD0AE5-02FA-4B92-A004-1CBD4DA72E70}" type="slidenum">
              <a:rPr lang="es-ES" altLang="tr-TR"/>
              <a:pPr/>
              <a:t>‹#›</a:t>
            </a:fld>
            <a:endParaRPr lang="es-ES" altLang="tr-TR"/>
          </a:p>
        </p:txBody>
      </p:sp>
    </p:spTree>
    <p:extLst>
      <p:ext uri="{BB962C8B-B14F-4D97-AF65-F5344CB8AC3E}">
        <p14:creationId xmlns:p14="http://schemas.microsoft.com/office/powerpoint/2010/main" val="78924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801816AA-173A-4C96-AAC9-077806C2A165}"/>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32D7FC4-5A1E-43F9-B3A3-E2393C8FF25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756D79E2-D4E9-4D47-9C9C-5FB65D692A5F}"/>
              </a:ext>
            </a:extLst>
          </p:cNvPr>
          <p:cNvSpPr>
            <a:spLocks noGrp="1" noChangeArrowheads="1"/>
          </p:cNvSpPr>
          <p:nvPr>
            <p:ph type="sldNum" sz="quarter" idx="12"/>
          </p:nvPr>
        </p:nvSpPr>
        <p:spPr>
          <a:ln/>
        </p:spPr>
        <p:txBody>
          <a:bodyPr/>
          <a:lstStyle>
            <a:lvl1pPr>
              <a:defRPr/>
            </a:lvl1pPr>
          </a:lstStyle>
          <a:p>
            <a:fld id="{709F78B7-4AD9-4C23-95C3-A456852BEE50}" type="slidenum">
              <a:rPr lang="es-ES" altLang="tr-TR"/>
              <a:pPr/>
              <a:t>‹#›</a:t>
            </a:fld>
            <a:endParaRPr lang="es-ES" altLang="tr-TR"/>
          </a:p>
        </p:txBody>
      </p:sp>
    </p:spTree>
    <p:extLst>
      <p:ext uri="{BB962C8B-B14F-4D97-AF65-F5344CB8AC3E}">
        <p14:creationId xmlns:p14="http://schemas.microsoft.com/office/powerpoint/2010/main" val="111854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81210C5B-78EE-43C5-AEDF-592609D5D9A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1FEC6B7D-8FC4-4858-8DFA-CE52EF884CB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9DB120E7-36C1-43D9-9DA7-91268C530029}"/>
              </a:ext>
            </a:extLst>
          </p:cNvPr>
          <p:cNvSpPr>
            <a:spLocks noGrp="1" noChangeArrowheads="1"/>
          </p:cNvSpPr>
          <p:nvPr>
            <p:ph type="sldNum" sz="quarter" idx="12"/>
          </p:nvPr>
        </p:nvSpPr>
        <p:spPr>
          <a:ln/>
        </p:spPr>
        <p:txBody>
          <a:bodyPr/>
          <a:lstStyle>
            <a:lvl1pPr>
              <a:defRPr/>
            </a:lvl1pPr>
          </a:lstStyle>
          <a:p>
            <a:fld id="{6AA0F59E-7037-4F54-B402-5683376D3E3B}" type="slidenum">
              <a:rPr lang="es-ES" altLang="tr-TR"/>
              <a:pPr/>
              <a:t>‹#›</a:t>
            </a:fld>
            <a:endParaRPr lang="es-ES" altLang="tr-TR"/>
          </a:p>
        </p:txBody>
      </p:sp>
    </p:spTree>
    <p:extLst>
      <p:ext uri="{BB962C8B-B14F-4D97-AF65-F5344CB8AC3E}">
        <p14:creationId xmlns:p14="http://schemas.microsoft.com/office/powerpoint/2010/main" val="346469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3602386B-5630-4C72-9AB2-047B19901B38}"/>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D4004E6C-BF02-4CF6-A176-7904BDF59D0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16F1AB5E-5DE7-491F-ADB6-B5E4DF6379EB}"/>
              </a:ext>
            </a:extLst>
          </p:cNvPr>
          <p:cNvSpPr>
            <a:spLocks noGrp="1" noChangeArrowheads="1"/>
          </p:cNvSpPr>
          <p:nvPr>
            <p:ph type="sldNum" sz="quarter" idx="12"/>
          </p:nvPr>
        </p:nvSpPr>
        <p:spPr>
          <a:ln/>
        </p:spPr>
        <p:txBody>
          <a:bodyPr/>
          <a:lstStyle>
            <a:lvl1pPr>
              <a:defRPr/>
            </a:lvl1pPr>
          </a:lstStyle>
          <a:p>
            <a:fld id="{A98ECD1F-1948-4167-A417-C7762FAEE230}" type="slidenum">
              <a:rPr lang="es-ES" altLang="tr-TR"/>
              <a:pPr/>
              <a:t>‹#›</a:t>
            </a:fld>
            <a:endParaRPr lang="es-ES" altLang="tr-TR"/>
          </a:p>
        </p:txBody>
      </p:sp>
    </p:spTree>
    <p:extLst>
      <p:ext uri="{BB962C8B-B14F-4D97-AF65-F5344CB8AC3E}">
        <p14:creationId xmlns:p14="http://schemas.microsoft.com/office/powerpoint/2010/main" val="186764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59561754-AC92-4889-95CC-BCCD5842B62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7BF4A805-2C66-4F30-8D15-0E3F9B07498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E6B992EA-D221-4E77-8BC5-41EDD2AF7EA5}"/>
              </a:ext>
            </a:extLst>
          </p:cNvPr>
          <p:cNvSpPr>
            <a:spLocks noGrp="1" noChangeArrowheads="1"/>
          </p:cNvSpPr>
          <p:nvPr>
            <p:ph type="sldNum" sz="quarter" idx="12"/>
          </p:nvPr>
        </p:nvSpPr>
        <p:spPr>
          <a:ln/>
        </p:spPr>
        <p:txBody>
          <a:bodyPr/>
          <a:lstStyle>
            <a:lvl1pPr>
              <a:defRPr/>
            </a:lvl1pPr>
          </a:lstStyle>
          <a:p>
            <a:fld id="{7A5C4D95-F0A8-4E23-BAEF-EEBBEE0917B6}" type="slidenum">
              <a:rPr lang="es-ES" altLang="tr-TR"/>
              <a:pPr/>
              <a:t>‹#›</a:t>
            </a:fld>
            <a:endParaRPr lang="es-ES" altLang="tr-TR"/>
          </a:p>
        </p:txBody>
      </p:sp>
    </p:spTree>
    <p:extLst>
      <p:ext uri="{BB962C8B-B14F-4D97-AF65-F5344CB8AC3E}">
        <p14:creationId xmlns:p14="http://schemas.microsoft.com/office/powerpoint/2010/main" val="143308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8B1FB12-84F7-444A-85B7-0D8DAFDBADB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DDF43C75-AA80-47FE-8E59-D072EF72AE6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57E1AFC5-1B72-442E-AAB1-8BE47BA8EF2C}"/>
              </a:ext>
            </a:extLst>
          </p:cNvPr>
          <p:cNvSpPr>
            <a:spLocks noGrp="1" noChangeArrowheads="1"/>
          </p:cNvSpPr>
          <p:nvPr>
            <p:ph type="sldNum" sz="quarter" idx="12"/>
          </p:nvPr>
        </p:nvSpPr>
        <p:spPr>
          <a:ln/>
        </p:spPr>
        <p:txBody>
          <a:bodyPr/>
          <a:lstStyle>
            <a:lvl1pPr>
              <a:defRPr/>
            </a:lvl1pPr>
          </a:lstStyle>
          <a:p>
            <a:fld id="{422AF548-D0BF-475C-86E2-8EF3AC5D3153}" type="slidenum">
              <a:rPr lang="es-ES" altLang="tr-TR"/>
              <a:pPr/>
              <a:t>‹#›</a:t>
            </a:fld>
            <a:endParaRPr lang="es-ES" altLang="tr-TR"/>
          </a:p>
        </p:txBody>
      </p:sp>
    </p:spTree>
    <p:extLst>
      <p:ext uri="{BB962C8B-B14F-4D97-AF65-F5344CB8AC3E}">
        <p14:creationId xmlns:p14="http://schemas.microsoft.com/office/powerpoint/2010/main" val="292057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5EA30B08-4B2C-4745-827E-C7C0701C3EFB}"/>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BE9AE9BC-E6BC-40CA-9ABE-6B0B114187F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DCD91AF6-CC86-4C53-B9A0-B16308D43051}"/>
              </a:ext>
            </a:extLst>
          </p:cNvPr>
          <p:cNvSpPr>
            <a:spLocks noGrp="1" noChangeArrowheads="1"/>
          </p:cNvSpPr>
          <p:nvPr>
            <p:ph type="sldNum" sz="quarter" idx="12"/>
          </p:nvPr>
        </p:nvSpPr>
        <p:spPr>
          <a:ln/>
        </p:spPr>
        <p:txBody>
          <a:bodyPr/>
          <a:lstStyle>
            <a:lvl1pPr>
              <a:defRPr/>
            </a:lvl1pPr>
          </a:lstStyle>
          <a:p>
            <a:fld id="{F2809F37-CE21-4E74-82F4-B73DB3311B54}" type="slidenum">
              <a:rPr lang="es-ES" altLang="tr-TR"/>
              <a:pPr/>
              <a:t>‹#›</a:t>
            </a:fld>
            <a:endParaRPr lang="es-ES" altLang="tr-TR"/>
          </a:p>
        </p:txBody>
      </p:sp>
    </p:spTree>
    <p:extLst>
      <p:ext uri="{BB962C8B-B14F-4D97-AF65-F5344CB8AC3E}">
        <p14:creationId xmlns:p14="http://schemas.microsoft.com/office/powerpoint/2010/main" val="378288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B201AE8-E27C-4112-A52E-5FD5A2D955EC}"/>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8FB4AE41-8115-4E1D-B21B-82F9D00F263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CC727563-D4FC-47CB-A54A-12F43BA7A5ED}"/>
              </a:ext>
            </a:extLst>
          </p:cNvPr>
          <p:cNvSpPr>
            <a:spLocks noGrp="1" noChangeArrowheads="1"/>
          </p:cNvSpPr>
          <p:nvPr>
            <p:ph type="sldNum" sz="quarter" idx="12"/>
          </p:nvPr>
        </p:nvSpPr>
        <p:spPr>
          <a:ln/>
        </p:spPr>
        <p:txBody>
          <a:bodyPr/>
          <a:lstStyle>
            <a:lvl1pPr>
              <a:defRPr/>
            </a:lvl1pPr>
          </a:lstStyle>
          <a:p>
            <a:fld id="{36042EEF-A213-4785-8F8D-ACCCCA02A24E}" type="slidenum">
              <a:rPr lang="es-ES" altLang="tr-TR"/>
              <a:pPr/>
              <a:t>‹#›</a:t>
            </a:fld>
            <a:endParaRPr lang="es-ES" altLang="tr-TR"/>
          </a:p>
        </p:txBody>
      </p:sp>
    </p:spTree>
    <p:extLst>
      <p:ext uri="{BB962C8B-B14F-4D97-AF65-F5344CB8AC3E}">
        <p14:creationId xmlns:p14="http://schemas.microsoft.com/office/powerpoint/2010/main" val="92209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864AEA-DCBA-463B-9592-B37B44CE108C}"/>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F61C723F-5434-447D-8CB5-C4312BFC76A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0D1576D1-C8BD-46E6-901D-6BFB91920B2F}"/>
              </a:ext>
            </a:extLst>
          </p:cNvPr>
          <p:cNvSpPr>
            <a:spLocks noGrp="1" noChangeArrowheads="1"/>
          </p:cNvSpPr>
          <p:nvPr>
            <p:ph type="sldNum" sz="quarter" idx="12"/>
          </p:nvPr>
        </p:nvSpPr>
        <p:spPr>
          <a:ln/>
        </p:spPr>
        <p:txBody>
          <a:bodyPr/>
          <a:lstStyle>
            <a:lvl1pPr>
              <a:defRPr/>
            </a:lvl1pPr>
          </a:lstStyle>
          <a:p>
            <a:fld id="{A236F079-25C7-492D-A05C-3CD8C4049352}" type="slidenum">
              <a:rPr lang="es-ES" altLang="tr-TR"/>
              <a:pPr/>
              <a:t>‹#›</a:t>
            </a:fld>
            <a:endParaRPr lang="es-ES" altLang="tr-TR"/>
          </a:p>
        </p:txBody>
      </p:sp>
    </p:spTree>
    <p:extLst>
      <p:ext uri="{BB962C8B-B14F-4D97-AF65-F5344CB8AC3E}">
        <p14:creationId xmlns:p14="http://schemas.microsoft.com/office/powerpoint/2010/main" val="3970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263C1302-C2C2-4497-9D55-17381010428D}"/>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B554C4C7-1058-452D-A8A3-0F93623235A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BA950C67-5596-448C-968F-A91374B861A9}"/>
              </a:ext>
            </a:extLst>
          </p:cNvPr>
          <p:cNvSpPr>
            <a:spLocks noGrp="1" noChangeArrowheads="1"/>
          </p:cNvSpPr>
          <p:nvPr>
            <p:ph type="sldNum" sz="quarter" idx="12"/>
          </p:nvPr>
        </p:nvSpPr>
        <p:spPr>
          <a:ln/>
        </p:spPr>
        <p:txBody>
          <a:bodyPr/>
          <a:lstStyle>
            <a:lvl1pPr>
              <a:defRPr/>
            </a:lvl1pPr>
          </a:lstStyle>
          <a:p>
            <a:fld id="{6CA6AC8C-111D-4689-9D73-92AE9B6DFDC5}" type="slidenum">
              <a:rPr lang="es-ES" altLang="tr-TR"/>
              <a:pPr/>
              <a:t>‹#›</a:t>
            </a:fld>
            <a:endParaRPr lang="es-ES" altLang="tr-TR"/>
          </a:p>
        </p:txBody>
      </p:sp>
    </p:spTree>
    <p:extLst>
      <p:ext uri="{BB962C8B-B14F-4D97-AF65-F5344CB8AC3E}">
        <p14:creationId xmlns:p14="http://schemas.microsoft.com/office/powerpoint/2010/main" val="254301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3AB800D-96F7-42E7-94ED-34B98625DDAA}"/>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B1C3A9FE-AC92-4F4A-9742-4DC6B25E51E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7A08C51B-D148-48A9-A777-2A807DF3EBCC}"/>
              </a:ext>
            </a:extLst>
          </p:cNvPr>
          <p:cNvSpPr>
            <a:spLocks noGrp="1" noChangeArrowheads="1"/>
          </p:cNvSpPr>
          <p:nvPr>
            <p:ph type="sldNum" sz="quarter" idx="12"/>
          </p:nvPr>
        </p:nvSpPr>
        <p:spPr>
          <a:ln/>
        </p:spPr>
        <p:txBody>
          <a:bodyPr/>
          <a:lstStyle>
            <a:lvl1pPr>
              <a:defRPr/>
            </a:lvl1pPr>
          </a:lstStyle>
          <a:p>
            <a:fld id="{F13960C5-0909-40D1-8643-4711CA898A85}" type="slidenum">
              <a:rPr lang="es-ES" altLang="tr-TR"/>
              <a:pPr/>
              <a:t>‹#›</a:t>
            </a:fld>
            <a:endParaRPr lang="es-ES" altLang="tr-TR"/>
          </a:p>
        </p:txBody>
      </p:sp>
    </p:spTree>
    <p:extLst>
      <p:ext uri="{BB962C8B-B14F-4D97-AF65-F5344CB8AC3E}">
        <p14:creationId xmlns:p14="http://schemas.microsoft.com/office/powerpoint/2010/main" val="137695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CCA84FB-3B87-47D9-8004-8E3E447D9FF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D23133D0-7550-4FD7-B99B-586729D9631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3A955192-D669-4102-AA28-DC1FD015D44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p>
        </p:txBody>
      </p:sp>
      <p:sp>
        <p:nvSpPr>
          <p:cNvPr id="1029" name="Rectangle 5">
            <a:extLst>
              <a:ext uri="{FF2B5EF4-FFF2-40B4-BE49-F238E27FC236}">
                <a16:creationId xmlns:a16="http://schemas.microsoft.com/office/drawing/2014/main" id="{BA31EA72-5D25-49D5-A428-F1A565F8FB5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p>
        </p:txBody>
      </p:sp>
      <p:sp>
        <p:nvSpPr>
          <p:cNvPr id="1030" name="Rectangle 6">
            <a:extLst>
              <a:ext uri="{FF2B5EF4-FFF2-40B4-BE49-F238E27FC236}">
                <a16:creationId xmlns:a16="http://schemas.microsoft.com/office/drawing/2014/main" id="{50A3D0A1-BFDD-4C4F-AD45-7668B1636E3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5FEF2ED-D838-4FAF-80E6-2623F35F3FBD}" type="slidenum">
              <a:rPr lang="es-ES" altLang="tr-TR"/>
              <a:pPr/>
              <a:t>‹#›</a:t>
            </a:fld>
            <a:endParaRPr lang="es-E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mailto:758187@meb.k12.t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a:extLst>
              <a:ext uri="{FF2B5EF4-FFF2-40B4-BE49-F238E27FC236}">
                <a16:creationId xmlns:a16="http://schemas.microsoft.com/office/drawing/2014/main" id="{3CA7881E-7ECB-4099-9EC3-6434D1E618AF}"/>
              </a:ext>
            </a:extLst>
          </p:cNvPr>
          <p:cNvSpPr>
            <a:spLocks noGrp="1"/>
          </p:cNvSpPr>
          <p:nvPr>
            <p:ph type="ctrTitle"/>
          </p:nvPr>
        </p:nvSpPr>
        <p:spPr/>
        <p:txBody>
          <a:bodyPr/>
          <a:lstStyle/>
          <a:p>
            <a:r>
              <a:rPr lang="tr-TR" altLang="tr-TR" dirty="0"/>
              <a:t/>
            </a:r>
            <a:br>
              <a:rPr lang="tr-TR" altLang="tr-TR" dirty="0"/>
            </a:br>
            <a:r>
              <a:rPr lang="tr-TR" altLang="tr-TR" dirty="0"/>
              <a:t>4.SINIFI BİTİREN SEVGİLİ ÖĞRENCİLERİMİZ VE 8. SINIFI BİTİREN DEĞERLİ GENÇLER ve KIYMETLİ VELİLERİMİZ! TERCİH DÖNEMİNE GİRERKEN OKULUMUZDA BİR BARDAK ÇAY İÇMEYE NE DERSİNİZ? SİZİ BEKLİYORUZ…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a:extLst>
              <a:ext uri="{FF2B5EF4-FFF2-40B4-BE49-F238E27FC236}">
                <a16:creationId xmlns:a16="http://schemas.microsoft.com/office/drawing/2014/main" id="{CA4AE611-4568-4129-963F-1E2D9455EF7F}"/>
              </a:ext>
            </a:extLst>
          </p:cNvPr>
          <p:cNvSpPr>
            <a:spLocks noGrp="1"/>
          </p:cNvSpPr>
          <p:nvPr>
            <p:ph type="title"/>
          </p:nvPr>
        </p:nvSpPr>
        <p:spPr>
          <a:xfrm>
            <a:off x="457200" y="630238"/>
            <a:ext cx="8229600" cy="1143000"/>
          </a:xfrm>
        </p:spPr>
        <p:txBody>
          <a:bodyPr/>
          <a:lstStyle/>
          <a:p>
            <a:r>
              <a:rPr lang="tr-TR" altLang="tr-TR" b="1"/>
              <a:t/>
            </a:r>
            <a:br>
              <a:rPr lang="tr-TR" altLang="tr-TR" b="1"/>
            </a:br>
            <a:r>
              <a:rPr lang="tr-TR" altLang="tr-TR" b="1"/>
              <a:t>İmam Hatip Okullarının temel gayesi nedir?</a:t>
            </a:r>
            <a:r>
              <a:rPr lang="tr-TR" altLang="tr-TR"/>
              <a:t/>
            </a:r>
            <a:br>
              <a:rPr lang="tr-TR" altLang="tr-TR"/>
            </a:br>
            <a:endParaRPr lang="tr-TR" altLang="tr-TR"/>
          </a:p>
        </p:txBody>
      </p:sp>
      <p:sp>
        <p:nvSpPr>
          <p:cNvPr id="12291" name="2 İçerik Yer Tutucusu">
            <a:extLst>
              <a:ext uri="{FF2B5EF4-FFF2-40B4-BE49-F238E27FC236}">
                <a16:creationId xmlns:a16="http://schemas.microsoft.com/office/drawing/2014/main" id="{64A29175-4BA2-46CE-B6FB-4C6A0A6444DB}"/>
              </a:ext>
            </a:extLst>
          </p:cNvPr>
          <p:cNvSpPr>
            <a:spLocks noGrp="1"/>
          </p:cNvSpPr>
          <p:nvPr>
            <p:ph idx="1"/>
          </p:nvPr>
        </p:nvSpPr>
        <p:spPr>
          <a:xfrm>
            <a:off x="457200" y="1927225"/>
            <a:ext cx="8229600" cy="4525963"/>
          </a:xfrm>
        </p:spPr>
        <p:txBody>
          <a:bodyPr/>
          <a:lstStyle/>
          <a:p>
            <a:r>
              <a:rPr lang="tr-TR" altLang="tr-TR" sz="2800"/>
              <a:t>İmam Hatip Okullarının temel gayesi kendisi ve yaşadığı toplum için bilgili, kültürlü, başarılı, kendine güvenen, inançlı gençler yetiştirmek </a:t>
            </a:r>
          </a:p>
          <a:p>
            <a:endParaRPr lang="tr-TR" altLang="tr-TR" sz="2800"/>
          </a:p>
          <a:p>
            <a:r>
              <a:rPr lang="tr-TR" altLang="tr-TR" sz="2800"/>
              <a:t>21. yüzyılda gelişen ihtiyaçlara cevap verecek fertler olarak onları hayata hazırlamak; insana değer veren, problemlere çözüm üretebilen milli ve manevi değerlerini koruyan ve geliştiren kişilikli insanlar olarak onları yetiştirmektir.</a:t>
            </a:r>
          </a:p>
          <a:p>
            <a:endParaRPr lang="tr-TR" altLang="tr-T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a:extLst>
              <a:ext uri="{FF2B5EF4-FFF2-40B4-BE49-F238E27FC236}">
                <a16:creationId xmlns:a16="http://schemas.microsoft.com/office/drawing/2014/main" id="{7944963C-2A90-48E5-80BA-1D1A2CDA5579}"/>
              </a:ext>
            </a:extLst>
          </p:cNvPr>
          <p:cNvSpPr>
            <a:spLocks noGrp="1"/>
          </p:cNvSpPr>
          <p:nvPr>
            <p:ph type="title"/>
          </p:nvPr>
        </p:nvSpPr>
        <p:spPr>
          <a:xfrm>
            <a:off x="457200" y="908050"/>
            <a:ext cx="8229600" cy="1143000"/>
          </a:xfrm>
        </p:spPr>
        <p:txBody>
          <a:bodyPr/>
          <a:lstStyle/>
          <a:p>
            <a:r>
              <a:rPr lang="tr-TR" altLang="tr-TR" b="1"/>
              <a:t/>
            </a:r>
            <a:br>
              <a:rPr lang="tr-TR" altLang="tr-TR" b="1"/>
            </a:br>
            <a:r>
              <a:rPr lang="tr-TR" altLang="tr-TR" b="1"/>
              <a:t>İmam Hatip Okulları nasıl bir programa sahiptir?</a:t>
            </a:r>
            <a:r>
              <a:rPr lang="tr-TR" altLang="tr-TR"/>
              <a:t/>
            </a:r>
            <a:br>
              <a:rPr lang="tr-TR" altLang="tr-TR"/>
            </a:br>
            <a:endParaRPr lang="tr-TR" altLang="tr-TR"/>
          </a:p>
        </p:txBody>
      </p:sp>
      <p:sp>
        <p:nvSpPr>
          <p:cNvPr id="13315" name="2 İçerik Yer Tutucusu">
            <a:extLst>
              <a:ext uri="{FF2B5EF4-FFF2-40B4-BE49-F238E27FC236}">
                <a16:creationId xmlns:a16="http://schemas.microsoft.com/office/drawing/2014/main" id="{1001A2A1-C3BC-472D-AB79-369D48F64A47}"/>
              </a:ext>
            </a:extLst>
          </p:cNvPr>
          <p:cNvSpPr>
            <a:spLocks noGrp="1"/>
          </p:cNvSpPr>
          <p:nvPr>
            <p:ph idx="1"/>
          </p:nvPr>
        </p:nvSpPr>
        <p:spPr>
          <a:xfrm>
            <a:off x="457200" y="2574925"/>
            <a:ext cx="8229600" cy="4525963"/>
          </a:xfrm>
        </p:spPr>
        <p:txBody>
          <a:bodyPr/>
          <a:lstStyle/>
          <a:p>
            <a:r>
              <a:rPr lang="tr-TR" altLang="tr-TR" sz="4000"/>
              <a:t>İmam Hatip Okulları sosyal, sözel ve sayısal dersler ile birlikte İslami ilimleri aynı müfredat altında göstermesi bakımından Türkiye’ye özgü bir tecrübedir</a:t>
            </a:r>
            <a:r>
              <a:rPr lang="tr-TR" altLang="tr-TR"/>
              <a:t>.</a:t>
            </a:r>
          </a:p>
          <a:p>
            <a:endParaRPr lang="tr-TR" alt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a:extLst>
              <a:ext uri="{FF2B5EF4-FFF2-40B4-BE49-F238E27FC236}">
                <a16:creationId xmlns:a16="http://schemas.microsoft.com/office/drawing/2014/main" id="{A811E7D5-8E88-451C-B11F-A6F67906EDB1}"/>
              </a:ext>
            </a:extLst>
          </p:cNvPr>
          <p:cNvSpPr>
            <a:spLocks noGrp="1"/>
          </p:cNvSpPr>
          <p:nvPr>
            <p:ph type="title"/>
          </p:nvPr>
        </p:nvSpPr>
        <p:spPr>
          <a:xfrm>
            <a:off x="457200" y="746125"/>
            <a:ext cx="8229600" cy="1143000"/>
          </a:xfrm>
        </p:spPr>
        <p:txBody>
          <a:bodyPr/>
          <a:lstStyle/>
          <a:p>
            <a:r>
              <a:rPr lang="tr-TR" altLang="tr-TR" sz="2800" b="1"/>
              <a:t/>
            </a:r>
            <a:br>
              <a:rPr lang="tr-TR" altLang="tr-TR" sz="2800" b="1"/>
            </a:br>
            <a:r>
              <a:rPr lang="tr-TR" altLang="tr-TR" sz="2800" b="1"/>
              <a:t/>
            </a:r>
            <a:br>
              <a:rPr lang="tr-TR" altLang="tr-TR" sz="2800" b="1"/>
            </a:br>
            <a:r>
              <a:rPr lang="tr-TR" altLang="tr-TR" sz="2800" b="1"/>
              <a:t>Normal ortaokullarda ve liselerde görülen zorunlu derslerin tamamı İmam Hatip Okullarında var mıdır?</a:t>
            </a:r>
            <a:r>
              <a:rPr lang="tr-TR" altLang="tr-TR"/>
              <a:t/>
            </a:r>
            <a:br>
              <a:rPr lang="tr-TR" altLang="tr-TR"/>
            </a:br>
            <a:endParaRPr lang="tr-TR" altLang="tr-TR"/>
          </a:p>
        </p:txBody>
      </p:sp>
      <p:sp>
        <p:nvSpPr>
          <p:cNvPr id="14339" name="2 İçerik Yer Tutucusu">
            <a:extLst>
              <a:ext uri="{FF2B5EF4-FFF2-40B4-BE49-F238E27FC236}">
                <a16:creationId xmlns:a16="http://schemas.microsoft.com/office/drawing/2014/main" id="{0032C1AB-F837-43BC-92A4-7C1E64DB8546}"/>
              </a:ext>
            </a:extLst>
          </p:cNvPr>
          <p:cNvSpPr>
            <a:spLocks noGrp="1"/>
          </p:cNvSpPr>
          <p:nvPr>
            <p:ph idx="1"/>
          </p:nvPr>
        </p:nvSpPr>
        <p:spPr>
          <a:xfrm>
            <a:off x="457200" y="2071688"/>
            <a:ext cx="8229600" cy="4525962"/>
          </a:xfrm>
        </p:spPr>
        <p:txBody>
          <a:bodyPr/>
          <a:lstStyle/>
          <a:p>
            <a:r>
              <a:rPr lang="tr-TR" altLang="tr-TR"/>
              <a:t>Evet, zorunlu derslerin tamamı İmam Hatip Okullarında mevcuttur. Öğrencilerimiz diğer ortaokul ve lise öğrencilerinin sahip oldukları bilginin yanı sıra İslam dininin temel kaynaklarını ve yöntemlerini doğru kaynaklardan ve formasyon sahibi eğitimcilerden edinmektedirler.</a:t>
            </a:r>
          </a:p>
          <a:p>
            <a:endParaRPr lang="tr-TR" alt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a:extLst>
              <a:ext uri="{FF2B5EF4-FFF2-40B4-BE49-F238E27FC236}">
                <a16:creationId xmlns:a16="http://schemas.microsoft.com/office/drawing/2014/main" id="{BBE65EA6-D880-42B3-8C4C-B31656302741}"/>
              </a:ext>
            </a:extLst>
          </p:cNvPr>
          <p:cNvSpPr>
            <a:spLocks noGrp="1"/>
          </p:cNvSpPr>
          <p:nvPr>
            <p:ph type="title"/>
          </p:nvPr>
        </p:nvSpPr>
        <p:spPr>
          <a:xfrm>
            <a:off x="590550" y="746125"/>
            <a:ext cx="8229600" cy="1143000"/>
          </a:xfrm>
        </p:spPr>
        <p:txBody>
          <a:bodyPr/>
          <a:lstStyle/>
          <a:p>
            <a:r>
              <a:rPr lang="tr-TR" altLang="tr-TR" b="1"/>
              <a:t/>
            </a:r>
            <a:br>
              <a:rPr lang="tr-TR" altLang="tr-TR" b="1"/>
            </a:br>
            <a:r>
              <a:rPr lang="tr-TR" altLang="tr-TR" b="1"/>
              <a:t>İmam Hatip okullarında yabancı dil eğitimi var mıdır?</a:t>
            </a:r>
            <a:r>
              <a:rPr lang="tr-TR" altLang="tr-TR"/>
              <a:t/>
            </a:r>
            <a:br>
              <a:rPr lang="tr-TR" altLang="tr-TR"/>
            </a:br>
            <a:endParaRPr lang="tr-TR" altLang="tr-TR"/>
          </a:p>
        </p:txBody>
      </p:sp>
      <p:sp>
        <p:nvSpPr>
          <p:cNvPr id="15363" name="2 İçerik Yer Tutucusu">
            <a:extLst>
              <a:ext uri="{FF2B5EF4-FFF2-40B4-BE49-F238E27FC236}">
                <a16:creationId xmlns:a16="http://schemas.microsoft.com/office/drawing/2014/main" id="{3CEFA10C-82C1-40B8-A4A8-F793EA07815E}"/>
              </a:ext>
            </a:extLst>
          </p:cNvPr>
          <p:cNvSpPr>
            <a:spLocks noGrp="1"/>
          </p:cNvSpPr>
          <p:nvPr>
            <p:ph idx="1"/>
          </p:nvPr>
        </p:nvSpPr>
        <p:spPr>
          <a:xfrm>
            <a:off x="590550" y="2071688"/>
            <a:ext cx="8229600" cy="4525962"/>
          </a:xfrm>
        </p:spPr>
        <p:txBody>
          <a:bodyPr/>
          <a:lstStyle/>
          <a:p>
            <a:r>
              <a:rPr lang="tr-TR" altLang="tr-TR"/>
              <a:t>Evet, İmam Hatip Okullarında yabancı dil ağırlıklı sınıflar açılabilmekte İngilizce’nin yanı sıra Arapça da öğrenilebilmektedir.</a:t>
            </a:r>
          </a:p>
          <a:p>
            <a:r>
              <a:rPr lang="tr-TR" altLang="tr-TR"/>
              <a:t>Okulumuzda da yabancı dil ağırlıklı eğitim vardır.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a:extLst>
              <a:ext uri="{FF2B5EF4-FFF2-40B4-BE49-F238E27FC236}">
                <a16:creationId xmlns:a16="http://schemas.microsoft.com/office/drawing/2014/main" id="{B10B3907-F13B-427A-BC4F-160B1AFE21F6}"/>
              </a:ext>
            </a:extLst>
          </p:cNvPr>
          <p:cNvSpPr>
            <a:spLocks noGrp="1"/>
          </p:cNvSpPr>
          <p:nvPr>
            <p:ph type="title"/>
          </p:nvPr>
        </p:nvSpPr>
        <p:spPr>
          <a:xfrm>
            <a:off x="457200" y="601663"/>
            <a:ext cx="8229600" cy="1143000"/>
          </a:xfrm>
        </p:spPr>
        <p:txBody>
          <a:bodyPr/>
          <a:lstStyle/>
          <a:p>
            <a:r>
              <a:rPr lang="tr-TR" altLang="tr-TR" sz="2800" b="1"/>
              <a:t>Normal ortaokullarla ve Anadolu Liseleriyle İmam Hatip Ortaokulu ve Liselerinin arasında ders saati farkı var mı?</a:t>
            </a:r>
            <a:endParaRPr lang="tr-TR" altLang="tr-TR" sz="2800"/>
          </a:p>
        </p:txBody>
      </p:sp>
      <p:sp>
        <p:nvSpPr>
          <p:cNvPr id="16387" name="2 İçerik Yer Tutucusu">
            <a:extLst>
              <a:ext uri="{FF2B5EF4-FFF2-40B4-BE49-F238E27FC236}">
                <a16:creationId xmlns:a16="http://schemas.microsoft.com/office/drawing/2014/main" id="{C506640C-172A-43E5-B6EE-6A416A8C9687}"/>
              </a:ext>
            </a:extLst>
          </p:cNvPr>
          <p:cNvSpPr>
            <a:spLocks noGrp="1"/>
          </p:cNvSpPr>
          <p:nvPr>
            <p:ph idx="1"/>
          </p:nvPr>
        </p:nvSpPr>
        <p:spPr>
          <a:xfrm>
            <a:off x="457200" y="1927225"/>
            <a:ext cx="8229600" cy="4525963"/>
          </a:xfrm>
        </p:spPr>
        <p:txBody>
          <a:bodyPr/>
          <a:lstStyle/>
          <a:p>
            <a:r>
              <a:rPr lang="tr-TR" altLang="tr-TR"/>
              <a:t>Ders saati farklılığı yoktur. Normal okullarda da 35 saat iken, İmam Hatip Ortaokullarında da haftalık ders saati sayısı 36´dır.Arapça, Kur’an-ı Kerim, Hz. Muhammed´in Hayatı ve Temel Dini Bilgiler gibi ek dersler zorunlu olarak verilmektedir.</a:t>
            </a:r>
          </a:p>
          <a:p>
            <a:r>
              <a:rPr lang="tr-TR" altLang="tr-TR"/>
              <a:t>Liselerde ise ders saatleri 40 saattir. Anadolu liselerinden farkı yoktur</a:t>
            </a:r>
          </a:p>
          <a:p>
            <a:endParaRPr lang="tr-TR" alt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a:extLst>
              <a:ext uri="{FF2B5EF4-FFF2-40B4-BE49-F238E27FC236}">
                <a16:creationId xmlns:a16="http://schemas.microsoft.com/office/drawing/2014/main" id="{C17FBDB5-F426-4B2C-BDB5-D40FA7A567C5}"/>
              </a:ext>
            </a:extLst>
          </p:cNvPr>
          <p:cNvSpPr>
            <a:spLocks noGrp="1"/>
          </p:cNvSpPr>
          <p:nvPr>
            <p:ph type="title"/>
          </p:nvPr>
        </p:nvSpPr>
        <p:spPr/>
        <p:txBody>
          <a:bodyPr/>
          <a:lstStyle/>
          <a:p>
            <a:endParaRPr lang="tr-TR" altLang="tr-TR"/>
          </a:p>
        </p:txBody>
      </p:sp>
      <p:pic>
        <p:nvPicPr>
          <p:cNvPr id="17411" name="Picture 2">
            <a:extLst>
              <a:ext uri="{FF2B5EF4-FFF2-40B4-BE49-F238E27FC236}">
                <a16:creationId xmlns:a16="http://schemas.microsoft.com/office/drawing/2014/main" id="{35E1C5D0-3CD7-4B61-A483-418E7672E8DB}"/>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a:xfrm>
            <a:off x="611188" y="692150"/>
            <a:ext cx="3960812" cy="5905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3">
            <a:extLst>
              <a:ext uri="{FF2B5EF4-FFF2-40B4-BE49-F238E27FC236}">
                <a16:creationId xmlns:a16="http://schemas.microsoft.com/office/drawing/2014/main" id="{84FE57D1-71BD-44B8-84C8-BEC16C25440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572000" y="692150"/>
            <a:ext cx="4392613"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EA5FEA21-ACFE-4DE3-BB40-EA2A30B6A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197" t="18159" r="36926" b="12961"/>
          <a:stretch>
            <a:fillRect/>
          </a:stretch>
        </p:blipFill>
        <p:spPr bwMode="auto">
          <a:xfrm>
            <a:off x="947738" y="1214438"/>
            <a:ext cx="4060825"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http://www.kamuajans.com/images/upload/image/%C3%87%C4%B0ZELGE%20-%201.gif">
            <a:extLst>
              <a:ext uri="{FF2B5EF4-FFF2-40B4-BE49-F238E27FC236}">
                <a16:creationId xmlns:a16="http://schemas.microsoft.com/office/drawing/2014/main" id="{B605779E-F857-4612-85AB-714B4369C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765175"/>
            <a:ext cx="4094162"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Oval">
            <a:extLst>
              <a:ext uri="{FF2B5EF4-FFF2-40B4-BE49-F238E27FC236}">
                <a16:creationId xmlns:a16="http://schemas.microsoft.com/office/drawing/2014/main" id="{80746308-613A-4792-830F-DD0640D7E994}"/>
              </a:ext>
            </a:extLst>
          </p:cNvPr>
          <p:cNvSpPr/>
          <p:nvPr/>
        </p:nvSpPr>
        <p:spPr>
          <a:xfrm>
            <a:off x="2978150" y="2062163"/>
            <a:ext cx="144463" cy="144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5" name="4 Oval">
            <a:extLst>
              <a:ext uri="{FF2B5EF4-FFF2-40B4-BE49-F238E27FC236}">
                <a16:creationId xmlns:a16="http://schemas.microsoft.com/office/drawing/2014/main" id="{7F3A9BB5-B5F9-4F98-A24C-285C359952C2}"/>
              </a:ext>
            </a:extLst>
          </p:cNvPr>
          <p:cNvSpPr/>
          <p:nvPr/>
        </p:nvSpPr>
        <p:spPr>
          <a:xfrm>
            <a:off x="3338513" y="2055813"/>
            <a:ext cx="144462" cy="144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6" name="5 Oval">
            <a:extLst>
              <a:ext uri="{FF2B5EF4-FFF2-40B4-BE49-F238E27FC236}">
                <a16:creationId xmlns:a16="http://schemas.microsoft.com/office/drawing/2014/main" id="{98DE793A-3E3B-4CF7-836D-0AE9135E4ECF}"/>
              </a:ext>
            </a:extLst>
          </p:cNvPr>
          <p:cNvSpPr/>
          <p:nvPr/>
        </p:nvSpPr>
        <p:spPr>
          <a:xfrm>
            <a:off x="3708400" y="2046288"/>
            <a:ext cx="142875" cy="144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7" name="6 Oval">
            <a:extLst>
              <a:ext uri="{FF2B5EF4-FFF2-40B4-BE49-F238E27FC236}">
                <a16:creationId xmlns:a16="http://schemas.microsoft.com/office/drawing/2014/main" id="{E89D71F1-8E55-48BB-B51F-6DDF1D6A2976}"/>
              </a:ext>
            </a:extLst>
          </p:cNvPr>
          <p:cNvSpPr/>
          <p:nvPr/>
        </p:nvSpPr>
        <p:spPr>
          <a:xfrm>
            <a:off x="2978150" y="2386013"/>
            <a:ext cx="144463" cy="144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8" name="7 Oval">
            <a:extLst>
              <a:ext uri="{FF2B5EF4-FFF2-40B4-BE49-F238E27FC236}">
                <a16:creationId xmlns:a16="http://schemas.microsoft.com/office/drawing/2014/main" id="{3B799540-9BC3-4D66-B1AE-851F0DD6BDDF}"/>
              </a:ext>
            </a:extLst>
          </p:cNvPr>
          <p:cNvSpPr/>
          <p:nvPr/>
        </p:nvSpPr>
        <p:spPr>
          <a:xfrm>
            <a:off x="3336925" y="2378075"/>
            <a:ext cx="144463"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9" name="8 Oval">
            <a:extLst>
              <a:ext uri="{FF2B5EF4-FFF2-40B4-BE49-F238E27FC236}">
                <a16:creationId xmlns:a16="http://schemas.microsoft.com/office/drawing/2014/main" id="{E29ABA03-ED3A-4DE8-8F0B-D4223BF27B3C}"/>
              </a:ext>
            </a:extLst>
          </p:cNvPr>
          <p:cNvSpPr/>
          <p:nvPr/>
        </p:nvSpPr>
        <p:spPr>
          <a:xfrm>
            <a:off x="3698875" y="2378075"/>
            <a:ext cx="142875"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0" name="9 Oval">
            <a:extLst>
              <a:ext uri="{FF2B5EF4-FFF2-40B4-BE49-F238E27FC236}">
                <a16:creationId xmlns:a16="http://schemas.microsoft.com/office/drawing/2014/main" id="{4C734FE9-1742-42A8-8891-C617D3C274D3}"/>
              </a:ext>
            </a:extLst>
          </p:cNvPr>
          <p:cNvSpPr/>
          <p:nvPr/>
        </p:nvSpPr>
        <p:spPr>
          <a:xfrm>
            <a:off x="4067175" y="2373313"/>
            <a:ext cx="144463" cy="144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a:extLst>
              <a:ext uri="{FF2B5EF4-FFF2-40B4-BE49-F238E27FC236}">
                <a16:creationId xmlns:a16="http://schemas.microsoft.com/office/drawing/2014/main" id="{C7F418E5-F270-4C84-B378-162A0CCD4D90}"/>
              </a:ext>
            </a:extLst>
          </p:cNvPr>
          <p:cNvSpPr>
            <a:spLocks noGrp="1"/>
          </p:cNvSpPr>
          <p:nvPr>
            <p:ph type="ctrTitle"/>
          </p:nvPr>
        </p:nvSpPr>
        <p:spPr/>
        <p:txBody>
          <a:bodyPr/>
          <a:lstStyle/>
          <a:p>
            <a:r>
              <a:rPr lang="tr-TR" altLang="tr-TR" sz="3000" dirty="0" smtClean="0"/>
              <a:t/>
            </a:r>
            <a:br>
              <a:rPr lang="tr-TR" altLang="tr-TR" sz="3000" dirty="0" smtClean="0"/>
            </a:br>
            <a:r>
              <a:rPr lang="tr-TR" altLang="tr-TR" sz="3000" dirty="0"/>
              <a:t/>
            </a:r>
            <a:br>
              <a:rPr lang="tr-TR" altLang="tr-TR" sz="3000" dirty="0"/>
            </a:br>
            <a:r>
              <a:rPr lang="tr-TR" altLang="tr-TR" sz="3000" dirty="0" smtClean="0"/>
              <a:t/>
            </a:r>
            <a:br>
              <a:rPr lang="tr-TR" altLang="tr-TR" sz="3000" dirty="0" smtClean="0"/>
            </a:br>
            <a:r>
              <a:rPr lang="tr-TR" altLang="tr-TR" sz="3000" dirty="0" smtClean="0"/>
              <a:t>ANADOLU </a:t>
            </a:r>
            <a:r>
              <a:rPr lang="tr-TR" altLang="tr-TR" sz="3000" dirty="0"/>
              <a:t>LİSELERİNDE GÖRÜLEN DERSLERİN AYNISI İMAMH HATİP LİSELERİNDE GÖRÜLÜYOR MU? </a:t>
            </a:r>
            <a:br>
              <a:rPr lang="tr-TR" altLang="tr-TR" sz="3000" dirty="0"/>
            </a:br>
            <a:r>
              <a:rPr lang="tr-TR" altLang="tr-TR" sz="3000" dirty="0"/>
              <a:t>EVET TÜM ANA DERSLER AYNEN GÖRÜLÜYOR. SEÇMELİ DERSLERLE DE İSTEDİĞİ DERSİ VE ALANI SEÇME HAKKI VARDIR. SÖZEL SAYISAL VE YABANCI DİL AĞIRLIKLI SINIFLARIMIZ VARDIR. İmam Hatip Dersleri seçmeli derslerin yerine konulur ve akademik başarıya olumlu katkısı vardır. Asla olumsuz katkısı yoktur.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ikdörtgen 3">
            <a:extLst>
              <a:ext uri="{FF2B5EF4-FFF2-40B4-BE49-F238E27FC236}">
                <a16:creationId xmlns:a16="http://schemas.microsoft.com/office/drawing/2014/main" id="{21A2B95C-A1D9-40AB-8DD2-A995276E3294}"/>
              </a:ext>
            </a:extLst>
          </p:cNvPr>
          <p:cNvSpPr>
            <a:spLocks noChangeArrowheads="1"/>
          </p:cNvSpPr>
          <p:nvPr/>
        </p:nvSpPr>
        <p:spPr bwMode="auto">
          <a:xfrm>
            <a:off x="178995" y="836712"/>
            <a:ext cx="896461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t" hangingPunct="1"/>
            <a:endParaRPr lang="tr-TR" altLang="tr-TR" sz="3200" dirty="0"/>
          </a:p>
          <a:p>
            <a:pPr eaLnBrk="1" fontAlgn="t" hangingPunct="1"/>
            <a:r>
              <a:rPr lang="tr-TR" altLang="tr-TR" sz="3200" dirty="0" err="1"/>
              <a:t>YKS'de</a:t>
            </a:r>
            <a:r>
              <a:rPr lang="tr-TR" altLang="tr-TR" sz="3200" dirty="0"/>
              <a:t> büyük başarı: İlk binde 103 imam hatipli</a:t>
            </a:r>
          </a:p>
          <a:p>
            <a:pPr eaLnBrk="1" fontAlgn="t" hangingPunct="1"/>
            <a:r>
              <a:rPr lang="tr-TR" altLang="tr-TR" sz="3200" dirty="0"/>
              <a:t>Yükseköğretim Kurumları Sınavında (YKS), imam hatip lisesi öğrencilerinin başarıları dikkat çekti. Üniversiteye giriş sınavı sonucuna </a:t>
            </a:r>
            <a:r>
              <a:rPr lang="tr-TR" altLang="tr-TR" sz="3200" dirty="0" smtClean="0"/>
              <a:t>göre </a:t>
            </a:r>
            <a:r>
              <a:rPr lang="tr-TR" altLang="tr-TR" sz="3200" dirty="0"/>
              <a:t>ilk yüze 17, ilk binde ise değişik puan türlerinde 103 imam hatip lisesi öğrencisi girdi. Kartal Anadolu İmam Hatip Lisesinden Ahmet Selim Gül Eşit Ağırlık puan türünde Türkiye ikincisi, Beyoğlu Anadolu İmam Hatip Lisesinden Muhammed Akif Aydın ise Sözel Türkiye üçüncüsü oldu.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Başlık 1">
            <a:extLst>
              <a:ext uri="{FF2B5EF4-FFF2-40B4-BE49-F238E27FC236}">
                <a16:creationId xmlns:a16="http://schemas.microsoft.com/office/drawing/2014/main" id="{253C1A75-1A78-4821-9223-E03B5D7DB25C}"/>
              </a:ext>
            </a:extLst>
          </p:cNvPr>
          <p:cNvSpPr>
            <a:spLocks noGrp="1"/>
          </p:cNvSpPr>
          <p:nvPr>
            <p:ph type="title"/>
          </p:nvPr>
        </p:nvSpPr>
        <p:spPr/>
        <p:txBody>
          <a:bodyPr/>
          <a:lstStyle/>
          <a:p>
            <a:endParaRPr lang="tr-TR" altLang="tr-TR"/>
          </a:p>
        </p:txBody>
      </p:sp>
      <p:sp>
        <p:nvSpPr>
          <p:cNvPr id="21507" name="İçerik Yer Tutucusu 2">
            <a:extLst>
              <a:ext uri="{FF2B5EF4-FFF2-40B4-BE49-F238E27FC236}">
                <a16:creationId xmlns:a16="http://schemas.microsoft.com/office/drawing/2014/main" id="{6F80621A-AE9B-4227-9F5E-86E72B86519D}"/>
              </a:ext>
            </a:extLst>
          </p:cNvPr>
          <p:cNvSpPr>
            <a:spLocks noGrp="1"/>
          </p:cNvSpPr>
          <p:nvPr>
            <p:ph idx="1"/>
          </p:nvPr>
        </p:nvSpPr>
        <p:spPr/>
        <p:txBody>
          <a:bodyPr/>
          <a:lstStyle/>
          <a:p>
            <a:r>
              <a:rPr lang="tr-TR" altLang="tr-TR" sz="4000"/>
              <a:t>Liselere Geçiş Sistemi (LGS) kapsamında 1 Haziran'da yapılan merkezi sınavda tüm soruları doğru yanıtlayarak tam puan alan öğrencilerden 24'ünün imam hatip ortaokullarında eğitim gören öğrenciler olduğu bildirildi.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a:extLst>
              <a:ext uri="{FF2B5EF4-FFF2-40B4-BE49-F238E27FC236}">
                <a16:creationId xmlns:a16="http://schemas.microsoft.com/office/drawing/2014/main" id="{75B85871-0BB7-417B-B14D-9A73F9EE0353}"/>
              </a:ext>
            </a:extLst>
          </p:cNvPr>
          <p:cNvSpPr>
            <a:spLocks noGrp="1"/>
          </p:cNvSpPr>
          <p:nvPr>
            <p:ph type="title"/>
          </p:nvPr>
        </p:nvSpPr>
        <p:spPr>
          <a:xfrm>
            <a:off x="457200" y="692150"/>
            <a:ext cx="8229600" cy="1143000"/>
          </a:xfrm>
        </p:spPr>
        <p:txBody>
          <a:bodyPr/>
          <a:lstStyle/>
          <a:p>
            <a:r>
              <a:rPr lang="tr-TR" altLang="tr-TR"/>
              <a:t>Kur’ânı-ı Kerim dersinin içeriği</a:t>
            </a:r>
          </a:p>
        </p:txBody>
      </p:sp>
      <p:sp>
        <p:nvSpPr>
          <p:cNvPr id="22531" name="2 İçerik Yer Tutucusu">
            <a:extLst>
              <a:ext uri="{FF2B5EF4-FFF2-40B4-BE49-F238E27FC236}">
                <a16:creationId xmlns:a16="http://schemas.microsoft.com/office/drawing/2014/main" id="{262BB87A-5931-4EEB-A2FF-078921B2F751}"/>
              </a:ext>
            </a:extLst>
          </p:cNvPr>
          <p:cNvSpPr>
            <a:spLocks noGrp="1"/>
          </p:cNvSpPr>
          <p:nvPr>
            <p:ph idx="1"/>
          </p:nvPr>
        </p:nvSpPr>
        <p:spPr>
          <a:xfrm>
            <a:off x="519113" y="2143125"/>
            <a:ext cx="8229600" cy="4525963"/>
          </a:xfrm>
        </p:spPr>
        <p:txBody>
          <a:bodyPr/>
          <a:lstStyle/>
          <a:p>
            <a:r>
              <a:rPr lang="tr-TR" altLang="tr-TR"/>
              <a:t>Kur’an-ı Kerimi yüzünden kurallarına uygun bir şekilde öğrenmenin yanında, Kur’an´ın mesajlarını anlamak ve hayata geçirmek için gerekli eğitim ve öğretim verilmektedir. Hayatımızda değerlendirebilecek kadar da ezber çalışması yapılmaktadır.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a:extLst>
              <a:ext uri="{FF2B5EF4-FFF2-40B4-BE49-F238E27FC236}">
                <a16:creationId xmlns:a16="http://schemas.microsoft.com/office/drawing/2014/main" id="{E9EDBE17-A55C-4593-98A3-13D04BD1F2DA}"/>
              </a:ext>
            </a:extLst>
          </p:cNvPr>
          <p:cNvSpPr>
            <a:spLocks noGrp="1"/>
          </p:cNvSpPr>
          <p:nvPr>
            <p:ph type="title"/>
          </p:nvPr>
        </p:nvSpPr>
        <p:spPr>
          <a:xfrm>
            <a:off x="457200" y="630238"/>
            <a:ext cx="8229600" cy="1143000"/>
          </a:xfrm>
        </p:spPr>
        <p:txBody>
          <a:bodyPr/>
          <a:lstStyle/>
          <a:p>
            <a:r>
              <a:rPr lang="tr-TR" altLang="tr-TR" sz="2800" b="1">
                <a:solidFill>
                  <a:schemeClr val="tx1"/>
                </a:solidFill>
              </a:rPr>
              <a:t>İmam Hatip Okullarından nasıl insanlar yetişir?</a:t>
            </a:r>
            <a:r>
              <a:rPr lang="tr-TR" altLang="tr-TR" sz="2800">
                <a:solidFill>
                  <a:schemeClr val="tx1"/>
                </a:solidFill>
              </a:rPr>
              <a:t/>
            </a:r>
            <a:br>
              <a:rPr lang="tr-TR" altLang="tr-TR" sz="2800">
                <a:solidFill>
                  <a:schemeClr val="tx1"/>
                </a:solidFill>
              </a:rPr>
            </a:br>
            <a:endParaRPr lang="tr-TR" altLang="tr-TR" sz="2800"/>
          </a:p>
        </p:txBody>
      </p:sp>
      <p:sp>
        <p:nvSpPr>
          <p:cNvPr id="23555" name="2 İçerik Yer Tutucusu">
            <a:extLst>
              <a:ext uri="{FF2B5EF4-FFF2-40B4-BE49-F238E27FC236}">
                <a16:creationId xmlns:a16="http://schemas.microsoft.com/office/drawing/2014/main" id="{A8B8769D-6170-4B3E-B023-2EFC4C6E4637}"/>
              </a:ext>
            </a:extLst>
          </p:cNvPr>
          <p:cNvSpPr>
            <a:spLocks noGrp="1"/>
          </p:cNvSpPr>
          <p:nvPr>
            <p:ph idx="1"/>
          </p:nvPr>
        </p:nvSpPr>
        <p:spPr>
          <a:xfrm>
            <a:off x="428625" y="1196975"/>
            <a:ext cx="8229600" cy="5214938"/>
          </a:xfrm>
        </p:spPr>
        <p:txBody>
          <a:bodyPr/>
          <a:lstStyle/>
          <a:p>
            <a:r>
              <a:rPr lang="tr-TR" altLang="tr-TR"/>
              <a:t>Okullardan hemen her mesleğe yönelmiş saygın kişiler mezun olmuştur. Bilim, kültür, sanat, eğitim, siyaset ve iş dünyasında önde gelen birçok kişi İmam Hatip mezunudur.</a:t>
            </a:r>
          </a:p>
          <a:p>
            <a:r>
              <a:rPr lang="tr-TR" altLang="tr-TR"/>
              <a:t>Yapılan bir araştırmaya göre İmam Hatip Lisesi mezunları arasında din adamı olanların oranı % 10 civarında olduğu görülmüştür.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İçerik Yer Tutucusu">
            <a:extLst>
              <a:ext uri="{FF2B5EF4-FFF2-40B4-BE49-F238E27FC236}">
                <a16:creationId xmlns:a16="http://schemas.microsoft.com/office/drawing/2014/main" id="{776DA09C-B60D-4EB9-A0CA-E48E6FBFC0CC}"/>
              </a:ext>
            </a:extLst>
          </p:cNvPr>
          <p:cNvSpPr>
            <a:spLocks noGrp="1"/>
          </p:cNvSpPr>
          <p:nvPr>
            <p:ph idx="1"/>
          </p:nvPr>
        </p:nvSpPr>
        <p:spPr/>
        <p:txBody>
          <a:bodyPr/>
          <a:lstStyle/>
          <a:p>
            <a:r>
              <a:rPr lang="tr-TR" altLang="tr-TR"/>
              <a:t>Bu okullardan yetişen gençlerimize; </a:t>
            </a:r>
            <a:r>
              <a:rPr lang="tr-TR" altLang="tr-TR" b="1"/>
              <a:t>değerler eğitimi</a:t>
            </a:r>
            <a:r>
              <a:rPr lang="tr-TR" altLang="tr-TR"/>
              <a:t> daha kapsamlı olarak verildiği için kötü alışkanlıklar ve suça karışma oranları istatistiki rakamlara göre yok denecek kadar azdır.</a:t>
            </a:r>
          </a:p>
          <a:p>
            <a:endParaRPr lang="tr-TR" altLang="tr-TR"/>
          </a:p>
        </p:txBody>
      </p:sp>
      <p:sp>
        <p:nvSpPr>
          <p:cNvPr id="24579" name="1 Başlık">
            <a:extLst>
              <a:ext uri="{FF2B5EF4-FFF2-40B4-BE49-F238E27FC236}">
                <a16:creationId xmlns:a16="http://schemas.microsoft.com/office/drawing/2014/main" id="{E45A7220-FE43-49D9-A0B2-A3DB12665680}"/>
              </a:ext>
            </a:extLst>
          </p:cNvPr>
          <p:cNvSpPr>
            <a:spLocks noGrp="1"/>
          </p:cNvSpPr>
          <p:nvPr>
            <p:ph type="title"/>
          </p:nvPr>
        </p:nvSpPr>
        <p:spPr>
          <a:xfrm>
            <a:off x="457200" y="630238"/>
            <a:ext cx="8229600" cy="1143000"/>
          </a:xfrm>
        </p:spPr>
        <p:txBody>
          <a:bodyPr/>
          <a:lstStyle/>
          <a:p>
            <a:r>
              <a:rPr lang="tr-TR" altLang="tr-TR" sz="2800" b="1">
                <a:solidFill>
                  <a:schemeClr val="tx1"/>
                </a:solidFill>
              </a:rPr>
              <a:t>İmam Hatip Okullarından nasıl insanlar yetişir?</a:t>
            </a:r>
            <a:r>
              <a:rPr lang="tr-TR" altLang="tr-TR" sz="2800">
                <a:solidFill>
                  <a:schemeClr val="tx1"/>
                </a:solidFill>
              </a:rPr>
              <a:t/>
            </a:r>
            <a:br>
              <a:rPr lang="tr-TR" altLang="tr-TR" sz="2800">
                <a:solidFill>
                  <a:schemeClr val="tx1"/>
                </a:solidFill>
              </a:rPr>
            </a:br>
            <a:endParaRPr lang="tr-TR" altLang="tr-T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a:extLst>
              <a:ext uri="{FF2B5EF4-FFF2-40B4-BE49-F238E27FC236}">
                <a16:creationId xmlns:a16="http://schemas.microsoft.com/office/drawing/2014/main" id="{0134F0A3-317D-45F7-B101-7C886A7E0F7B}"/>
              </a:ext>
            </a:extLst>
          </p:cNvPr>
          <p:cNvSpPr>
            <a:spLocks noGrp="1"/>
          </p:cNvSpPr>
          <p:nvPr>
            <p:ph type="title"/>
          </p:nvPr>
        </p:nvSpPr>
        <p:spPr>
          <a:xfrm>
            <a:off x="457200" y="1052513"/>
            <a:ext cx="8229600" cy="1143000"/>
          </a:xfrm>
        </p:spPr>
        <p:txBody>
          <a:bodyPr/>
          <a:lstStyle/>
          <a:p>
            <a:r>
              <a:rPr lang="tr-TR" altLang="tr-TR" sz="2800" b="1"/>
              <a:t>İmam Hatip Ortaokulu mezunları Anadolu ve Fen Liselerine girişte herhangi bir sorunla karşılaşacak mı?</a:t>
            </a:r>
            <a:endParaRPr lang="tr-TR" altLang="tr-TR" sz="2800"/>
          </a:p>
        </p:txBody>
      </p:sp>
      <p:sp>
        <p:nvSpPr>
          <p:cNvPr id="25603" name="2 İçerik Yer Tutucusu">
            <a:extLst>
              <a:ext uri="{FF2B5EF4-FFF2-40B4-BE49-F238E27FC236}">
                <a16:creationId xmlns:a16="http://schemas.microsoft.com/office/drawing/2014/main" id="{A1E20BC7-85E3-48E1-9ED2-056208ECE402}"/>
              </a:ext>
            </a:extLst>
          </p:cNvPr>
          <p:cNvSpPr>
            <a:spLocks noGrp="1"/>
          </p:cNvSpPr>
          <p:nvPr>
            <p:ph idx="1"/>
          </p:nvPr>
        </p:nvSpPr>
        <p:spPr>
          <a:xfrm>
            <a:off x="457200" y="2647950"/>
            <a:ext cx="8229600" cy="4525963"/>
          </a:xfrm>
        </p:spPr>
        <p:txBody>
          <a:bodyPr/>
          <a:lstStyle/>
          <a:p>
            <a:r>
              <a:rPr lang="tr-TR" altLang="tr-TR"/>
              <a:t>İmam Hatip Ortaokullarında normal okullardaki kadar matematik ve fen dersleri vardır. Herhangi bir katsayı ve buna benzer uygulamalarla karşılaşılmadan istenilen Anadolu ve Fen Liselerine gidebileceklerdir.</a:t>
            </a:r>
          </a:p>
          <a:p>
            <a:endParaRPr lang="tr-TR" alt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a:extLst>
              <a:ext uri="{FF2B5EF4-FFF2-40B4-BE49-F238E27FC236}">
                <a16:creationId xmlns:a16="http://schemas.microsoft.com/office/drawing/2014/main" id="{F5730D21-9C8B-44A6-A79F-A8BE986F049B}"/>
              </a:ext>
            </a:extLst>
          </p:cNvPr>
          <p:cNvSpPr>
            <a:spLocks noGrp="1"/>
          </p:cNvSpPr>
          <p:nvPr>
            <p:ph type="title"/>
          </p:nvPr>
        </p:nvSpPr>
        <p:spPr>
          <a:xfrm>
            <a:off x="457200" y="836613"/>
            <a:ext cx="8229600" cy="1143000"/>
          </a:xfrm>
        </p:spPr>
        <p:txBody>
          <a:bodyPr/>
          <a:lstStyle/>
          <a:p>
            <a:r>
              <a:rPr lang="tr-TR" altLang="tr-TR" sz="2800" b="1"/>
              <a:t>İmam Hatip Ortaokullarından İmam Hatip Liselerine ve farklı türdeki geçiş mümkün müdür?</a:t>
            </a:r>
            <a:endParaRPr lang="tr-TR" altLang="tr-TR" sz="2800"/>
          </a:p>
        </p:txBody>
      </p:sp>
      <p:sp>
        <p:nvSpPr>
          <p:cNvPr id="26627" name="2 İçerik Yer Tutucusu">
            <a:extLst>
              <a:ext uri="{FF2B5EF4-FFF2-40B4-BE49-F238E27FC236}">
                <a16:creationId xmlns:a16="http://schemas.microsoft.com/office/drawing/2014/main" id="{A07051DB-8247-4B67-9373-921316E9195E}"/>
              </a:ext>
            </a:extLst>
          </p:cNvPr>
          <p:cNvSpPr>
            <a:spLocks noGrp="1"/>
          </p:cNvSpPr>
          <p:nvPr>
            <p:ph idx="1"/>
          </p:nvPr>
        </p:nvSpPr>
        <p:spPr>
          <a:xfrm>
            <a:off x="457200" y="2162175"/>
            <a:ext cx="8229600" cy="4525963"/>
          </a:xfrm>
        </p:spPr>
        <p:txBody>
          <a:bodyPr/>
          <a:lstStyle/>
          <a:p>
            <a:r>
              <a:rPr lang="tr-TR" altLang="tr-TR"/>
              <a:t>Evet, mümkündür. Bunun yanı sıra istedikleri meslek, spor, sanat, sosyal bilimler ve gibi lise bölümlerine ve polis okullarına da gidebilirler.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a:extLst>
              <a:ext uri="{FF2B5EF4-FFF2-40B4-BE49-F238E27FC236}">
                <a16:creationId xmlns:a16="http://schemas.microsoft.com/office/drawing/2014/main" id="{2D73E5F8-28BA-4DCB-BFCB-536242EBEF77}"/>
              </a:ext>
            </a:extLst>
          </p:cNvPr>
          <p:cNvSpPr>
            <a:spLocks noGrp="1"/>
          </p:cNvSpPr>
          <p:nvPr>
            <p:ph type="title"/>
          </p:nvPr>
        </p:nvSpPr>
        <p:spPr>
          <a:xfrm>
            <a:off x="457200" y="890588"/>
            <a:ext cx="8229600" cy="1143000"/>
          </a:xfrm>
        </p:spPr>
        <p:txBody>
          <a:bodyPr/>
          <a:lstStyle/>
          <a:p>
            <a:r>
              <a:rPr lang="tr-TR" altLang="tr-TR" sz="3200" b="1"/>
              <a:t/>
            </a:r>
            <a:br>
              <a:rPr lang="tr-TR" altLang="tr-TR" sz="3200" b="1"/>
            </a:br>
            <a:r>
              <a:rPr lang="tr-TR" altLang="tr-TR" sz="3200" b="1"/>
              <a:t>İmam Hatip Lisesi mezunları üniversitede istediği bölüme girebiliyor mu?</a:t>
            </a:r>
            <a:r>
              <a:rPr lang="tr-TR" altLang="tr-TR"/>
              <a:t/>
            </a:r>
            <a:br>
              <a:rPr lang="tr-TR" altLang="tr-TR"/>
            </a:br>
            <a:endParaRPr lang="tr-TR" altLang="tr-TR"/>
          </a:p>
        </p:txBody>
      </p:sp>
      <p:sp>
        <p:nvSpPr>
          <p:cNvPr id="27651" name="2 İçerik Yer Tutucusu">
            <a:extLst>
              <a:ext uri="{FF2B5EF4-FFF2-40B4-BE49-F238E27FC236}">
                <a16:creationId xmlns:a16="http://schemas.microsoft.com/office/drawing/2014/main" id="{F5D0390D-BEFF-4488-AB79-C03BECF14050}"/>
              </a:ext>
            </a:extLst>
          </p:cNvPr>
          <p:cNvSpPr>
            <a:spLocks noGrp="1"/>
          </p:cNvSpPr>
          <p:nvPr>
            <p:ph idx="1"/>
          </p:nvPr>
        </p:nvSpPr>
        <p:spPr>
          <a:xfrm>
            <a:off x="457200" y="2216150"/>
            <a:ext cx="8229600" cy="4525963"/>
          </a:xfrm>
        </p:spPr>
        <p:txBody>
          <a:bodyPr/>
          <a:lstStyle/>
          <a:p>
            <a:r>
              <a:rPr lang="tr-TR" altLang="tr-TR"/>
              <a:t>Evet, mezunlar hiçbir (katsayı vs.) sorunla karşılaşmadan yeterli puanı aldıkları takdirde sözel veya sayısal istedikleri her bölüme girebilmektedirler. Ayrıca </a:t>
            </a:r>
            <a:r>
              <a:rPr lang="tr-TR" altLang="tr-TR" b="1"/>
              <a:t>askeri ve polis okullarına da girebilmektedirler</a:t>
            </a:r>
            <a:r>
              <a:rPr lang="tr-TR" altLang="tr-TR"/>
              <a:t>.</a:t>
            </a:r>
          </a:p>
          <a:p>
            <a:endParaRPr lang="tr-TR" alt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a:extLst>
              <a:ext uri="{FF2B5EF4-FFF2-40B4-BE49-F238E27FC236}">
                <a16:creationId xmlns:a16="http://schemas.microsoft.com/office/drawing/2014/main" id="{B1FB3736-5948-454D-8E63-952DD806AE8A}"/>
              </a:ext>
            </a:extLst>
          </p:cNvPr>
          <p:cNvSpPr>
            <a:spLocks noGrp="1"/>
          </p:cNvSpPr>
          <p:nvPr>
            <p:ph type="title"/>
          </p:nvPr>
        </p:nvSpPr>
        <p:spPr>
          <a:xfrm>
            <a:off x="457200" y="630238"/>
            <a:ext cx="8229600" cy="1143000"/>
          </a:xfrm>
        </p:spPr>
        <p:txBody>
          <a:bodyPr/>
          <a:lstStyle/>
          <a:p>
            <a:r>
              <a:rPr lang="tr-TR" altLang="tr-TR" sz="3200" b="1"/>
              <a:t/>
            </a:r>
            <a:br>
              <a:rPr lang="tr-TR" altLang="tr-TR" sz="3200" b="1"/>
            </a:br>
            <a:r>
              <a:rPr lang="tr-TR" altLang="tr-TR" sz="3200" b="1"/>
              <a:t>Öğrenci okula nasıl gidip - gidecek, öğle yemeğini nasıl yiyecek?</a:t>
            </a:r>
            <a:r>
              <a:rPr lang="tr-TR" altLang="tr-TR"/>
              <a:t/>
            </a:r>
            <a:br>
              <a:rPr lang="tr-TR" altLang="tr-TR"/>
            </a:br>
            <a:endParaRPr lang="tr-TR" altLang="tr-TR"/>
          </a:p>
        </p:txBody>
      </p:sp>
      <p:sp>
        <p:nvSpPr>
          <p:cNvPr id="28675" name="2 İçerik Yer Tutucusu">
            <a:extLst>
              <a:ext uri="{FF2B5EF4-FFF2-40B4-BE49-F238E27FC236}">
                <a16:creationId xmlns:a16="http://schemas.microsoft.com/office/drawing/2014/main" id="{13B4C4EE-BB92-4690-9B50-5765F73585BD}"/>
              </a:ext>
            </a:extLst>
          </p:cNvPr>
          <p:cNvSpPr>
            <a:spLocks noGrp="1"/>
          </p:cNvSpPr>
          <p:nvPr>
            <p:ph idx="1"/>
          </p:nvPr>
        </p:nvSpPr>
        <p:spPr>
          <a:xfrm>
            <a:off x="457200" y="1711325"/>
            <a:ext cx="8229600" cy="4525963"/>
          </a:xfrm>
        </p:spPr>
        <p:txBody>
          <a:bodyPr/>
          <a:lstStyle/>
          <a:p>
            <a:r>
              <a:rPr lang="tr-TR" altLang="tr-TR" sz="3000" b="1">
                <a:solidFill>
                  <a:schemeClr val="tx2"/>
                </a:solidFill>
              </a:rPr>
              <a:t>Öğrencilerimiz tam gün okula geldikleri için okullarımızda servis ve öğle yemeği imkanlarından yararlanabileceklerdir.</a:t>
            </a:r>
            <a:r>
              <a:rPr lang="tr-TR" altLang="tr-TR">
                <a:solidFill>
                  <a:schemeClr val="tx2"/>
                </a:solidFill>
              </a:rPr>
              <a:t/>
            </a:r>
            <a:br>
              <a:rPr lang="tr-TR" altLang="tr-TR">
                <a:solidFill>
                  <a:schemeClr val="tx2"/>
                </a:solidFill>
              </a:rPr>
            </a:br>
            <a:r>
              <a:rPr lang="tr-TR" altLang="tr-TR" sz="3000">
                <a:solidFill>
                  <a:schemeClr val="tx2"/>
                </a:solidFill>
              </a:rPr>
              <a:t>Okullarımızda kayıt bölgesi sorunu olmadığı için ailelerimiz sadece öğrencilerimizin kimlik belgesiyle kolayca denizlimizin her tarafındaki en yakın veya istedikleri imam hatip okullarına kayıtlarını yaptırabilirler.</a:t>
            </a:r>
            <a:endParaRPr lang="tr-TR" altLang="tr-TR" sz="3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a:extLst>
              <a:ext uri="{FF2B5EF4-FFF2-40B4-BE49-F238E27FC236}">
                <a16:creationId xmlns:a16="http://schemas.microsoft.com/office/drawing/2014/main" id="{85BDE287-0219-4556-ABC0-4CDAEC1203AC}"/>
              </a:ext>
            </a:extLst>
          </p:cNvPr>
          <p:cNvSpPr>
            <a:spLocks noGrp="1"/>
          </p:cNvSpPr>
          <p:nvPr>
            <p:ph type="title"/>
          </p:nvPr>
        </p:nvSpPr>
        <p:spPr>
          <a:xfrm>
            <a:off x="468313" y="333375"/>
            <a:ext cx="8675687" cy="1143000"/>
          </a:xfrm>
        </p:spPr>
        <p:txBody>
          <a:bodyPr/>
          <a:lstStyle/>
          <a:p>
            <a:pPr algn="l"/>
            <a:r>
              <a:rPr lang="tr-TR" altLang="tr-TR" b="1" dirty="0"/>
              <a:t/>
            </a:r>
            <a:br>
              <a:rPr lang="tr-TR" altLang="tr-TR" b="1" dirty="0"/>
            </a:br>
            <a:r>
              <a:rPr lang="tr-TR" altLang="tr-TR" b="1" dirty="0"/>
              <a:t/>
            </a:r>
            <a:br>
              <a:rPr lang="tr-TR" altLang="tr-TR" b="1" dirty="0"/>
            </a:br>
            <a:r>
              <a:rPr lang="tr-TR" altLang="tr-TR" b="1" dirty="0"/>
              <a:t/>
            </a:r>
            <a:br>
              <a:rPr lang="tr-TR" altLang="tr-TR" b="1" dirty="0"/>
            </a:br>
            <a:r>
              <a:rPr lang="tr-TR" altLang="tr-TR" b="1" dirty="0"/>
              <a:t/>
            </a:r>
            <a:br>
              <a:rPr lang="tr-TR" altLang="tr-TR" b="1" dirty="0"/>
            </a:br>
            <a:r>
              <a:rPr lang="tr-TR" altLang="tr-TR" b="1" dirty="0"/>
              <a:t/>
            </a:r>
            <a:br>
              <a:rPr lang="tr-TR" altLang="tr-TR" b="1" dirty="0"/>
            </a:br>
            <a:r>
              <a:rPr lang="tr-TR" altLang="tr-TR" b="1" dirty="0"/>
              <a:t/>
            </a:r>
            <a:br>
              <a:rPr lang="tr-TR" altLang="tr-TR" b="1" dirty="0"/>
            </a:br>
            <a:r>
              <a:rPr lang="tr-TR" altLang="tr-TR" b="1" dirty="0"/>
              <a:t/>
            </a:r>
            <a:br>
              <a:rPr lang="tr-TR" altLang="tr-TR" b="1" dirty="0"/>
            </a:br>
            <a:r>
              <a:rPr lang="tr-TR" altLang="tr-TR" b="1" dirty="0"/>
              <a:t/>
            </a:r>
            <a:br>
              <a:rPr lang="tr-TR" altLang="tr-TR" b="1" dirty="0"/>
            </a:br>
            <a:r>
              <a:rPr lang="tr-TR" altLang="tr-TR" sz="3600" b="1" dirty="0"/>
              <a:t>PEKİ NEDEN SERVERGAZİ ANADOLU İMAM HATİP LİSESİ???</a:t>
            </a:r>
            <a:r>
              <a:rPr lang="tr-TR" altLang="tr-TR" sz="3200" b="1" dirty="0"/>
              <a:t/>
            </a:r>
            <a:br>
              <a:rPr lang="tr-TR" altLang="tr-TR" sz="3200" b="1" dirty="0"/>
            </a:br>
            <a:r>
              <a:rPr lang="tr-TR" altLang="tr-TR" sz="3200" b="1" dirty="0"/>
              <a:t>ÇÜNKÜ;</a:t>
            </a:r>
            <a:br>
              <a:rPr lang="tr-TR" altLang="tr-TR" sz="3200" b="1" dirty="0"/>
            </a:br>
            <a:r>
              <a:rPr lang="tr-TR" altLang="tr-TR" sz="3200" b="1" dirty="0"/>
              <a:t>  1-AZ ÖĞRENCİLİ SINIFLAR                      </a:t>
            </a:r>
            <a:br>
              <a:rPr lang="tr-TR" altLang="tr-TR" sz="3200" b="1" dirty="0"/>
            </a:br>
            <a:r>
              <a:rPr lang="tr-TR" altLang="tr-TR" sz="3200" b="1" dirty="0"/>
              <a:t>2-ÖZVERİLİ, SEVECEN, DERSANE TECRÜBESİ OLAN, ALANINA HAKİM, İDEALİ OLAN ÖĞRETMENLERE SAHİP</a:t>
            </a:r>
            <a:br>
              <a:rPr lang="tr-TR" altLang="tr-TR" sz="3200" b="1" dirty="0"/>
            </a:br>
            <a:r>
              <a:rPr lang="tr-TR" altLang="tr-TR" sz="3200" b="1" dirty="0"/>
              <a:t>3-NEZİH VE TEMİZ BİR ORTAM</a:t>
            </a:r>
            <a:br>
              <a:rPr lang="tr-TR" altLang="tr-TR" sz="3200" b="1" dirty="0"/>
            </a:br>
            <a:r>
              <a:rPr lang="tr-TR" altLang="tr-TR" sz="3200" b="1" dirty="0"/>
              <a:t>4-TABİAT MANZARALI ORTAM</a:t>
            </a:r>
            <a:br>
              <a:rPr lang="tr-TR" altLang="tr-TR" sz="3200" b="1" dirty="0"/>
            </a:br>
            <a:r>
              <a:rPr lang="tr-TR" altLang="tr-TR" sz="3200" b="1" dirty="0"/>
              <a:t>5-EĞİTİM KOÇLUĞU İLE HER ÖĞRENCİYLE BİREBİR EĞİTİM</a:t>
            </a:r>
            <a:br>
              <a:rPr lang="tr-TR" altLang="tr-TR" sz="3200" b="1" dirty="0"/>
            </a:br>
            <a:r>
              <a:rPr lang="tr-TR" altLang="tr-TR" sz="3200" b="1" dirty="0"/>
              <a:t>6-İSTEDİĞİN ZAMAN SORU ÇÖZME İMKANI</a:t>
            </a:r>
            <a:br>
              <a:rPr lang="tr-TR" altLang="tr-TR" sz="3200" b="1" dirty="0"/>
            </a:br>
            <a:endParaRPr lang="tr-TR" altLang="tr-TR" sz="3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a:extLst>
              <a:ext uri="{FF2B5EF4-FFF2-40B4-BE49-F238E27FC236}">
                <a16:creationId xmlns:a16="http://schemas.microsoft.com/office/drawing/2014/main" id="{72C8A1D9-0B10-4FA4-9EB0-FF58147CABAA}"/>
              </a:ext>
            </a:extLst>
          </p:cNvPr>
          <p:cNvSpPr>
            <a:spLocks noGrp="1"/>
          </p:cNvSpPr>
          <p:nvPr>
            <p:ph type="title"/>
          </p:nvPr>
        </p:nvSpPr>
        <p:spPr/>
        <p:txBody>
          <a:bodyPr/>
          <a:lstStyle/>
          <a:p>
            <a:endParaRPr lang="tr-TR" altLang="tr-TR"/>
          </a:p>
        </p:txBody>
      </p:sp>
      <p:pic>
        <p:nvPicPr>
          <p:cNvPr id="30723" name="İçerik Yer Tutucusu 3">
            <a:extLst>
              <a:ext uri="{FF2B5EF4-FFF2-40B4-BE49-F238E27FC236}">
                <a16:creationId xmlns:a16="http://schemas.microsoft.com/office/drawing/2014/main" id="{C2FDC13F-ABD2-4E31-9058-E811F2F784A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427538" cy="6858000"/>
          </a:xfrm>
        </p:spPr>
      </p:pic>
      <p:pic>
        <p:nvPicPr>
          <p:cNvPr id="30724" name="Resim 4">
            <a:extLst>
              <a:ext uri="{FF2B5EF4-FFF2-40B4-BE49-F238E27FC236}">
                <a16:creationId xmlns:a16="http://schemas.microsoft.com/office/drawing/2014/main" id="{EAA1F2C2-E226-45D2-9245-0175D9AC54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0"/>
            <a:ext cx="478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Dikdörtgen 3">
            <a:extLst>
              <a:ext uri="{FF2B5EF4-FFF2-40B4-BE49-F238E27FC236}">
                <a16:creationId xmlns:a16="http://schemas.microsoft.com/office/drawing/2014/main" id="{C1A9E194-F767-4665-8499-8EE800599B01}"/>
              </a:ext>
            </a:extLst>
          </p:cNvPr>
          <p:cNvSpPr>
            <a:spLocks noChangeArrowheads="1"/>
          </p:cNvSpPr>
          <p:nvPr/>
        </p:nvSpPr>
        <p:spPr bwMode="auto">
          <a:xfrm>
            <a:off x="646113" y="980728"/>
            <a:ext cx="8497887"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3200" dirty="0"/>
              <a:t>7-SICACIK BİR REHBERLİK</a:t>
            </a:r>
            <a:br>
              <a:rPr lang="tr-TR" altLang="tr-TR" sz="3200" dirty="0"/>
            </a:br>
            <a:r>
              <a:rPr lang="tr-TR" altLang="tr-TR" sz="3200" dirty="0"/>
              <a:t>8-TEMİZ ARKADAŞ ORTAMI</a:t>
            </a:r>
          </a:p>
          <a:p>
            <a:pPr eaLnBrk="1" hangingPunct="1"/>
            <a:r>
              <a:rPr lang="tr-TR" altLang="tr-TR" sz="3200" dirty="0"/>
              <a:t>9-ZENGİN KÜTÜPHANE</a:t>
            </a:r>
          </a:p>
          <a:p>
            <a:pPr eaLnBrk="1" hangingPunct="1"/>
            <a:r>
              <a:rPr lang="tr-TR" altLang="tr-TR" sz="3200" dirty="0"/>
              <a:t>10-ATÖLYE ÇALIŞMALARI VE PROJE ÜRETİMİ</a:t>
            </a:r>
          </a:p>
          <a:p>
            <a:pPr eaLnBrk="1" hangingPunct="1"/>
            <a:r>
              <a:rPr lang="tr-TR" altLang="tr-TR" sz="3200" dirty="0"/>
              <a:t>11-MESLEKİ ALANDA </a:t>
            </a:r>
            <a:r>
              <a:rPr lang="tr-TR" altLang="tr-TR" sz="3200" dirty="0" smtClean="0"/>
              <a:t>YETERLİLİK</a:t>
            </a:r>
          </a:p>
          <a:p>
            <a:pPr eaLnBrk="1" hangingPunct="1"/>
            <a:r>
              <a:rPr lang="tr-TR" altLang="tr-TR" sz="3200" dirty="0" smtClean="0"/>
              <a:t>12-LABORATUVAR </a:t>
            </a:r>
            <a:r>
              <a:rPr lang="tr-TR" altLang="tr-TR" sz="3200" dirty="0"/>
              <a:t>ORTAMLARI</a:t>
            </a:r>
          </a:p>
          <a:p>
            <a:pPr eaLnBrk="1" hangingPunct="1"/>
            <a:r>
              <a:rPr lang="tr-TR" altLang="tr-TR" sz="3200" dirty="0"/>
              <a:t>13-VEL, SEM,İNERLERİ</a:t>
            </a:r>
          </a:p>
          <a:p>
            <a:pPr eaLnBrk="1" hangingPunct="1"/>
            <a:r>
              <a:rPr lang="tr-TR" altLang="tr-TR" sz="3200" dirty="0"/>
              <a:t>14-AYDA 3 TANE TÜRKİYENİN TANINMIŞ SİMA,YAZAR VE ARAŞTIRMACILARIYLA KONFERANS</a:t>
            </a:r>
          </a:p>
          <a:p>
            <a:pPr eaLnBrk="1" hangingPunct="1"/>
            <a:r>
              <a:rPr lang="tr-TR" altLang="tr-TR" dirty="0"/>
              <a:t/>
            </a:r>
            <a:br>
              <a:rPr lang="tr-TR" altLang="tr-TR" dirty="0"/>
            </a:br>
            <a:endParaRPr lang="tr-TR" alt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İçerik Yer Tutucusu">
            <a:extLst>
              <a:ext uri="{FF2B5EF4-FFF2-40B4-BE49-F238E27FC236}">
                <a16:creationId xmlns:a16="http://schemas.microsoft.com/office/drawing/2014/main" id="{92493908-71DE-44FB-A443-9490C0D1EA63}"/>
              </a:ext>
            </a:extLst>
          </p:cNvPr>
          <p:cNvSpPr>
            <a:spLocks noGrp="1"/>
          </p:cNvSpPr>
          <p:nvPr>
            <p:ph idx="1"/>
          </p:nvPr>
        </p:nvSpPr>
        <p:spPr>
          <a:xfrm>
            <a:off x="0" y="1196975"/>
            <a:ext cx="8229600" cy="5661025"/>
          </a:xfrm>
        </p:spPr>
        <p:txBody>
          <a:bodyPr/>
          <a:lstStyle/>
          <a:p>
            <a:pPr algn="ctr">
              <a:buFontTx/>
              <a:buNone/>
            </a:pPr>
            <a:r>
              <a:rPr lang="tr-TR" altLang="tr-TR" dirty="0"/>
              <a:t>TECRÜBELİ, DİNAMİK VE SEVECEN EĞİTİM KADROSUYLA AKADEMİK BAŞARIYLA MANEVİ EĞİTİMİ ÖNMESEYEN ANLAYIŞIYLA HER İKİ DÜNYAYA HAZIRLAYAN BİR OKUL İSTİYORSANIZ, ADRESİNİZ </a:t>
            </a:r>
            <a:r>
              <a:rPr lang="tr-TR" altLang="tr-TR" dirty="0" smtClean="0"/>
              <a:t>BAŞMAKÇI</a:t>
            </a:r>
            <a:r>
              <a:rPr lang="tr-TR" altLang="tr-TR" dirty="0" smtClean="0"/>
              <a:t> </a:t>
            </a:r>
            <a:r>
              <a:rPr lang="tr-TR" altLang="tr-TR" dirty="0"/>
              <a:t>ANADOLU İMAM HATİP LİSESİ VE </a:t>
            </a:r>
            <a:r>
              <a:rPr lang="tr-TR" altLang="tr-TR" dirty="0" smtClean="0"/>
              <a:t>ORTAOKULU</a:t>
            </a:r>
            <a:endParaRPr lang="tr-TR" altLang="tr-TR" dirty="0"/>
          </a:p>
        </p:txBody>
      </p:sp>
      <p:sp>
        <p:nvSpPr>
          <p:cNvPr id="4" name="3 Dikdörtgen">
            <a:extLst>
              <a:ext uri="{FF2B5EF4-FFF2-40B4-BE49-F238E27FC236}">
                <a16:creationId xmlns:a16="http://schemas.microsoft.com/office/drawing/2014/main" id="{22636FA0-DCF2-4954-B783-8166D5E5B82A}"/>
              </a:ext>
            </a:extLst>
          </p:cNvPr>
          <p:cNvSpPr/>
          <p:nvPr/>
        </p:nvSpPr>
        <p:spPr>
          <a:xfrm rot="21079512">
            <a:off x="-221917" y="4620380"/>
            <a:ext cx="10158208" cy="1176487"/>
          </a:xfrm>
          <a:prstGeom prst="rect">
            <a:avLst/>
          </a:prstGeom>
          <a:noFill/>
        </p:spPr>
        <p:txBody>
          <a:bodyPr wrap="none">
            <a:prstTxWarp prst="textStop">
              <a:avLst/>
            </a:prstTxWarp>
            <a:spAutoFit/>
            <a:scene3d>
              <a:camera prst="perspectiveFront"/>
              <a:lightRig rig="threePt" dir="t"/>
            </a:scene3d>
          </a:bodyPr>
          <a:lstStyle/>
          <a:p>
            <a:pPr algn="ctr">
              <a:defRPr/>
            </a:pPr>
            <a:r>
              <a:rPr lang="tr-T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cs typeface="Arial" charset="0"/>
              </a:rPr>
              <a:t>BAŞARININ</a:t>
            </a:r>
            <a:r>
              <a:rPr lang="tr-T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cs typeface="Arial" charset="0"/>
              </a:rPr>
              <a:t> </a:t>
            </a:r>
            <a:r>
              <a:rPr lang="tr-T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cs typeface="Arial" charset="0"/>
              </a:rPr>
              <a:t>MERKEZİNE</a:t>
            </a:r>
          </a:p>
        </p:txBody>
      </p:sp>
      <p:sp>
        <p:nvSpPr>
          <p:cNvPr id="5" name="4 Dikdörtgen">
            <a:extLst>
              <a:ext uri="{FF2B5EF4-FFF2-40B4-BE49-F238E27FC236}">
                <a16:creationId xmlns:a16="http://schemas.microsoft.com/office/drawing/2014/main" id="{B8EDBAFC-3420-4D46-8D45-77866FF773E4}"/>
              </a:ext>
            </a:extLst>
          </p:cNvPr>
          <p:cNvSpPr/>
          <p:nvPr/>
        </p:nvSpPr>
        <p:spPr>
          <a:xfrm rot="20475265">
            <a:off x="-412666" y="-531440"/>
            <a:ext cx="9556666" cy="1846659"/>
          </a:xfrm>
          <a:prstGeom prst="rect">
            <a:avLst/>
          </a:prstGeom>
          <a:noFill/>
        </p:spPr>
        <p:txBody>
          <a:bodyPr>
            <a:spAutoFit/>
            <a:scene3d>
              <a:camera prst="isometricLeftDown"/>
              <a:lightRig rig="threePt" dir="t"/>
            </a:scene3d>
          </a:bodyPr>
          <a:lstStyle/>
          <a:p>
            <a:pPr algn="ctr">
              <a:defRPr/>
            </a:pP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AİLE </a:t>
            </a:r>
            <a:r>
              <a:rPr lang="tr-TR"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SICAKLIĞINDA</a:t>
            </a:r>
            <a:r>
              <a:rPr lang="tr-T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 EĞİTİME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a:extLst>
              <a:ext uri="{FF2B5EF4-FFF2-40B4-BE49-F238E27FC236}">
                <a16:creationId xmlns:a16="http://schemas.microsoft.com/office/drawing/2014/main" id="{9BBE309A-22F2-464B-89CF-D54ECF15CDB3}"/>
              </a:ext>
            </a:extLst>
          </p:cNvPr>
          <p:cNvSpPr>
            <a:spLocks noGrp="1"/>
          </p:cNvSpPr>
          <p:nvPr>
            <p:ph type="title"/>
          </p:nvPr>
        </p:nvSpPr>
        <p:spPr/>
        <p:txBody>
          <a:bodyPr/>
          <a:lstStyle/>
          <a:p>
            <a:endParaRPr lang="tr-TR" altLang="tr-TR"/>
          </a:p>
        </p:txBody>
      </p:sp>
      <p:pic>
        <p:nvPicPr>
          <p:cNvPr id="32771" name="İçerik Yer Tutucusu 3">
            <a:extLst>
              <a:ext uri="{FF2B5EF4-FFF2-40B4-BE49-F238E27FC236}">
                <a16:creationId xmlns:a16="http://schemas.microsoft.com/office/drawing/2014/main" id="{4C8EB139-B076-44DA-B422-0E5F225AE5B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932363" cy="6858000"/>
          </a:xfrm>
        </p:spPr>
      </p:pic>
      <p:pic>
        <p:nvPicPr>
          <p:cNvPr id="32772" name="Resim 4">
            <a:extLst>
              <a:ext uri="{FF2B5EF4-FFF2-40B4-BE49-F238E27FC236}">
                <a16:creationId xmlns:a16="http://schemas.microsoft.com/office/drawing/2014/main" id="{BA2CBB91-9617-4D73-92B2-F1C44EE56D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0"/>
            <a:ext cx="5472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a:extLst>
              <a:ext uri="{FF2B5EF4-FFF2-40B4-BE49-F238E27FC236}">
                <a16:creationId xmlns:a16="http://schemas.microsoft.com/office/drawing/2014/main" id="{782BA56A-D7C5-483E-9ADF-355738F2D09F}"/>
              </a:ext>
            </a:extLst>
          </p:cNvPr>
          <p:cNvSpPr>
            <a:spLocks noGrp="1"/>
          </p:cNvSpPr>
          <p:nvPr>
            <p:ph type="ctrTitle"/>
          </p:nvPr>
        </p:nvSpPr>
        <p:spPr>
          <a:xfrm>
            <a:off x="685800" y="404813"/>
            <a:ext cx="7772400" cy="3195637"/>
          </a:xfrm>
        </p:spPr>
        <p:txBody>
          <a:bodyPr/>
          <a:lstStyle/>
          <a:p>
            <a:pPr algn="l"/>
            <a:r>
              <a:rPr lang="tr-TR" altLang="tr-TR"/>
              <a:t/>
            </a:r>
            <a:br>
              <a:rPr lang="tr-TR" altLang="tr-TR"/>
            </a:br>
            <a:r>
              <a:rPr lang="tr-TR" altLang="tr-TR"/>
              <a:t/>
            </a:r>
            <a:br>
              <a:rPr lang="tr-TR" altLang="tr-TR"/>
            </a:br>
            <a:r>
              <a:rPr lang="tr-TR" altLang="tr-TR"/>
              <a:t/>
            </a:r>
            <a:br>
              <a:rPr lang="tr-TR" altLang="tr-TR"/>
            </a:br>
            <a:r>
              <a:rPr lang="tr-TR" altLang="tr-TR"/>
              <a:t/>
            </a:r>
            <a:br>
              <a:rPr lang="tr-TR" altLang="tr-TR"/>
            </a:br>
            <a:r>
              <a:rPr lang="tr-TR" altLang="tr-TR"/>
              <a:t/>
            </a:r>
            <a:br>
              <a:rPr lang="tr-TR" altLang="tr-TR"/>
            </a:br>
            <a:r>
              <a:rPr lang="tr-TR" altLang="tr-TR" sz="3200"/>
              <a:t>14-KURSLAR</a:t>
            </a:r>
            <a:br>
              <a:rPr lang="tr-TR" altLang="tr-TR" sz="3200"/>
            </a:br>
            <a:r>
              <a:rPr lang="tr-TR" altLang="tr-TR" sz="3200"/>
              <a:t>15-AKIL VE ZEKA OYUNLARI</a:t>
            </a:r>
            <a:br>
              <a:rPr lang="tr-TR" altLang="tr-TR" sz="3200"/>
            </a:br>
            <a:r>
              <a:rPr lang="tr-TR" altLang="tr-TR" sz="3200"/>
              <a:t>16-SPORTİF FAALİYETLER</a:t>
            </a:r>
            <a:br>
              <a:rPr lang="tr-TR" altLang="tr-TR" sz="3200"/>
            </a:br>
            <a:r>
              <a:rPr lang="tr-TR" altLang="tr-TR" sz="3200"/>
              <a:t>17-HER BAŞARI ÖDÜLLENDİRİLİR.</a:t>
            </a:r>
            <a:br>
              <a:rPr lang="tr-TR" altLang="tr-TR" sz="3200"/>
            </a:br>
            <a:r>
              <a:rPr lang="tr-TR" altLang="tr-TR" sz="3200"/>
              <a:t>18-HER SINIF SEVİYESİNDEN İLK 10 ÖĞRENCİYE AYLIK BURS</a:t>
            </a:r>
            <a:br>
              <a:rPr lang="tr-TR" altLang="tr-TR" sz="3200"/>
            </a:br>
            <a:r>
              <a:rPr lang="tr-TR" altLang="tr-TR" sz="3200"/>
              <a:t>19-FİKİRLERİNİZE DEĞER VERİLEN BİR ORTAM</a:t>
            </a:r>
            <a:br>
              <a:rPr lang="tr-TR" altLang="tr-TR" sz="3200"/>
            </a:br>
            <a:r>
              <a:rPr lang="tr-TR" altLang="tr-TR" sz="3200"/>
              <a:t>20-BOL BOL GEZİLER VE DAHA NELER NELER…</a:t>
            </a:r>
            <a:br>
              <a:rPr lang="tr-TR" altLang="tr-TR" sz="3200"/>
            </a:br>
            <a:r>
              <a:rPr lang="tr-TR" altLang="tr-TR" sz="3200"/>
              <a:t>BİZİ İZLEMEYE DEVAM EDİN…İLETİŞİM ADRESLERİMİZ:</a:t>
            </a:r>
            <a:r>
              <a:rPr lang="tr-TR" altLang="tr-TR"/>
              <a:t/>
            </a:r>
            <a:br>
              <a:rPr lang="tr-TR" altLang="tr-TR"/>
            </a:br>
            <a:endParaRPr lang="tr-TR" alt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a:extLst>
              <a:ext uri="{FF2B5EF4-FFF2-40B4-BE49-F238E27FC236}">
                <a16:creationId xmlns:a16="http://schemas.microsoft.com/office/drawing/2014/main" id="{0FD68453-1D18-4642-A9C8-BF0E963AC59D}"/>
              </a:ext>
            </a:extLst>
          </p:cNvPr>
          <p:cNvSpPr>
            <a:spLocks noGrp="1"/>
          </p:cNvSpPr>
          <p:nvPr>
            <p:ph type="ctrTitle"/>
          </p:nvPr>
        </p:nvSpPr>
        <p:spPr/>
        <p:txBody>
          <a:bodyPr/>
          <a:lstStyle/>
          <a:p>
            <a:endParaRPr lang="tr-TR" altLang="tr-TR"/>
          </a:p>
        </p:txBody>
      </p:sp>
      <p:sp>
        <p:nvSpPr>
          <p:cNvPr id="34819" name="Alt Başlık 2">
            <a:extLst>
              <a:ext uri="{FF2B5EF4-FFF2-40B4-BE49-F238E27FC236}">
                <a16:creationId xmlns:a16="http://schemas.microsoft.com/office/drawing/2014/main" id="{8C3C47BD-A019-4F6C-B09E-D80DCD00C35A}"/>
              </a:ext>
            </a:extLst>
          </p:cNvPr>
          <p:cNvSpPr>
            <a:spLocks noGrp="1"/>
          </p:cNvSpPr>
          <p:nvPr>
            <p:ph type="subTitle" idx="1"/>
          </p:nvPr>
        </p:nvSpPr>
        <p:spPr/>
        <p:txBody>
          <a:bodyPr/>
          <a:lstStyle/>
          <a:p>
            <a:endParaRPr lang="tr-TR" altLang="tr-TR"/>
          </a:p>
        </p:txBody>
      </p:sp>
      <p:pic>
        <p:nvPicPr>
          <p:cNvPr id="34820" name="Resim 3">
            <a:extLst>
              <a:ext uri="{FF2B5EF4-FFF2-40B4-BE49-F238E27FC236}">
                <a16:creationId xmlns:a16="http://schemas.microsoft.com/office/drawing/2014/main" id="{835E4544-D60A-4C0D-9860-005E3EF388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Resim 5">
            <a:extLst>
              <a:ext uri="{FF2B5EF4-FFF2-40B4-BE49-F238E27FC236}">
                <a16:creationId xmlns:a16="http://schemas.microsoft.com/office/drawing/2014/main" id="{AD81515A-5092-4795-81E4-A8D13CDC1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0"/>
            <a:ext cx="4356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Başlık 1">
            <a:extLst>
              <a:ext uri="{FF2B5EF4-FFF2-40B4-BE49-F238E27FC236}">
                <a16:creationId xmlns:a16="http://schemas.microsoft.com/office/drawing/2014/main" id="{7AEB112F-3983-423E-B38A-5FB52F7773D9}"/>
              </a:ext>
            </a:extLst>
          </p:cNvPr>
          <p:cNvSpPr>
            <a:spLocks noGrp="1"/>
          </p:cNvSpPr>
          <p:nvPr>
            <p:ph type="title"/>
          </p:nvPr>
        </p:nvSpPr>
        <p:spPr/>
        <p:txBody>
          <a:bodyPr/>
          <a:lstStyle/>
          <a:p>
            <a:pPr algn="l"/>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
            </a:r>
            <a:br>
              <a:rPr lang="tr-TR" altLang="tr-TR" sz="3200" dirty="0"/>
            </a:br>
            <a:r>
              <a:rPr lang="tr-TR" altLang="tr-TR" sz="3200" dirty="0"/>
              <a:t>1-TELEFON: </a:t>
            </a:r>
            <a:r>
              <a:rPr lang="tr-TR" dirty="0"/>
              <a:t>02724113496</a:t>
            </a:r>
            <a:r>
              <a:rPr lang="tr-TR" altLang="tr-TR" sz="3200" dirty="0" smtClean="0"/>
              <a:t/>
            </a:r>
            <a:br>
              <a:rPr lang="tr-TR" altLang="tr-TR" sz="3200" dirty="0" smtClean="0"/>
            </a:br>
            <a:r>
              <a:rPr lang="tr-TR" altLang="tr-TR" sz="3200" dirty="0" smtClean="0"/>
              <a:t>2-FAX</a:t>
            </a:r>
            <a:r>
              <a:rPr lang="tr-TR" altLang="tr-TR" sz="3200" dirty="0"/>
              <a:t>: </a:t>
            </a:r>
            <a:br>
              <a:rPr lang="tr-TR" altLang="tr-TR" sz="3200" dirty="0"/>
            </a:br>
            <a:r>
              <a:rPr lang="tr-TR" altLang="tr-TR" sz="3200" dirty="0"/>
              <a:t> </a:t>
            </a:r>
            <a:br>
              <a:rPr lang="tr-TR" altLang="tr-TR" sz="3200" dirty="0"/>
            </a:br>
            <a:r>
              <a:rPr lang="tr-TR" altLang="tr-TR" sz="3200" dirty="0"/>
              <a:t>3-Mail: </a:t>
            </a:r>
            <a:r>
              <a:rPr lang="tr-TR" altLang="tr-TR" sz="3200" u="sng" dirty="0" smtClean="0">
                <a:hlinkClick r:id="rId2"/>
              </a:rPr>
              <a:t>758187@meb.k12.tr</a:t>
            </a:r>
            <a:r>
              <a:rPr lang="tr-TR" altLang="tr-TR" sz="3200" dirty="0"/>
              <a:t/>
            </a:r>
            <a:br>
              <a:rPr lang="tr-TR" altLang="tr-TR" sz="3200" dirty="0"/>
            </a:br>
            <a:r>
              <a:rPr lang="tr-TR" altLang="tr-TR" sz="3200" dirty="0"/>
              <a:t>4-Web Adresi: </a:t>
            </a:r>
            <a:r>
              <a:rPr lang="tr-TR" altLang="tr-TR" sz="3200" u="sng" dirty="0"/>
              <a:t>https://</a:t>
            </a:r>
            <a:r>
              <a:rPr lang="tr-TR" altLang="tr-TR" sz="3200" u="sng" dirty="0" smtClean="0"/>
              <a:t>aihlbasmakci.meb.k12.tr</a:t>
            </a:r>
            <a:r>
              <a:rPr lang="tr-TR" altLang="tr-TR" sz="3200" dirty="0"/>
              <a:t/>
            </a:r>
            <a:br>
              <a:rPr lang="tr-TR" altLang="tr-TR" sz="3200" dirty="0"/>
            </a:br>
            <a:r>
              <a:rPr lang="tr-TR" altLang="tr-TR" sz="3200" dirty="0"/>
              <a:t>5-Facebook:  </a:t>
            </a:r>
            <a:r>
              <a:rPr lang="tr-TR" altLang="tr-TR" sz="3200" dirty="0" smtClean="0"/>
              <a:t>Başmakçı </a:t>
            </a:r>
            <a:r>
              <a:rPr lang="tr-TR" altLang="tr-TR" sz="3200" dirty="0"/>
              <a:t>Anadolu İmam Hatip Lisesi</a:t>
            </a:r>
            <a:br>
              <a:rPr lang="tr-TR" altLang="tr-TR" sz="3200" dirty="0"/>
            </a:br>
            <a:r>
              <a:rPr lang="tr-TR" altLang="tr-TR" sz="3200" dirty="0"/>
              <a:t>6-instegram: </a:t>
            </a:r>
            <a:r>
              <a:rPr lang="tr-TR" altLang="tr-TR" sz="3200" dirty="0" smtClean="0"/>
              <a:t>@</a:t>
            </a:r>
            <a:r>
              <a:rPr lang="tr-TR" altLang="tr-TR" sz="3200" dirty="0" err="1" smtClean="0"/>
              <a:t>başmakçı</a:t>
            </a:r>
            <a:r>
              <a:rPr lang="tr-TR" altLang="tr-TR" sz="3200" dirty="0" err="1" smtClean="0"/>
              <a:t>aihl</a:t>
            </a:r>
            <a:r>
              <a:rPr lang="tr-TR" altLang="tr-TR" sz="3200" dirty="0"/>
              <a:t/>
            </a:r>
            <a:br>
              <a:rPr lang="tr-TR" altLang="tr-TR" sz="3200" dirty="0"/>
            </a:br>
            <a:r>
              <a:rPr lang="tr-TR" altLang="tr-TR" sz="3200" dirty="0"/>
              <a:t>7-İkamet Adresi: </a:t>
            </a:r>
            <a:r>
              <a:rPr lang="tr-TR" sz="1600" dirty="0"/>
              <a:t>ÇAĞLAYAN MAHALLESİ YEŞİL SOKAK NO54 BAŞMAKÇI/AFYONKARAHİSAR</a:t>
            </a:r>
            <a:r>
              <a:rPr lang="tr-TR" altLang="tr-TR" dirty="0"/>
              <a:t/>
            </a:r>
            <a:br>
              <a:rPr lang="tr-TR" altLang="tr-TR" dirty="0"/>
            </a:br>
            <a:endParaRPr lang="tr-TR" alt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Başlık 1">
            <a:extLst>
              <a:ext uri="{FF2B5EF4-FFF2-40B4-BE49-F238E27FC236}">
                <a16:creationId xmlns:a16="http://schemas.microsoft.com/office/drawing/2014/main" id="{2DD8AAAB-0A9C-4339-BDB3-75673B8A74A1}"/>
              </a:ext>
            </a:extLst>
          </p:cNvPr>
          <p:cNvSpPr>
            <a:spLocks noGrp="1"/>
          </p:cNvSpPr>
          <p:nvPr>
            <p:ph type="ctrTitle"/>
          </p:nvPr>
        </p:nvSpPr>
        <p:spPr/>
        <p:txBody>
          <a:bodyPr/>
          <a:lstStyle/>
          <a:p>
            <a:endParaRPr lang="tr-TR" altLang="tr-TR"/>
          </a:p>
        </p:txBody>
      </p:sp>
      <p:sp>
        <p:nvSpPr>
          <p:cNvPr id="36867" name="Alt Başlık 2">
            <a:extLst>
              <a:ext uri="{FF2B5EF4-FFF2-40B4-BE49-F238E27FC236}">
                <a16:creationId xmlns:a16="http://schemas.microsoft.com/office/drawing/2014/main" id="{0BCB6543-5D9C-4F79-A5DA-971A96DCAC7F}"/>
              </a:ext>
            </a:extLst>
          </p:cNvPr>
          <p:cNvSpPr>
            <a:spLocks noGrp="1"/>
          </p:cNvSpPr>
          <p:nvPr>
            <p:ph type="subTitle" idx="1"/>
          </p:nvPr>
        </p:nvSpPr>
        <p:spPr/>
        <p:txBody>
          <a:bodyPr/>
          <a:lstStyle/>
          <a:p>
            <a:endParaRPr lang="tr-TR" altLang="tr-TR"/>
          </a:p>
        </p:txBody>
      </p:sp>
      <p:pic>
        <p:nvPicPr>
          <p:cNvPr id="36868" name="Resim 5">
            <a:extLst>
              <a:ext uri="{FF2B5EF4-FFF2-40B4-BE49-F238E27FC236}">
                <a16:creationId xmlns:a16="http://schemas.microsoft.com/office/drawing/2014/main" id="{40BE55EB-4854-4122-AC8A-379DD44CD1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Resim 6">
            <a:extLst>
              <a:ext uri="{FF2B5EF4-FFF2-40B4-BE49-F238E27FC236}">
                <a16:creationId xmlns:a16="http://schemas.microsoft.com/office/drawing/2014/main" id="{3B87A843-DB57-4556-8F10-41A4F27871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Metin kutusu 1">
            <a:extLst>
              <a:ext uri="{FF2B5EF4-FFF2-40B4-BE49-F238E27FC236}">
                <a16:creationId xmlns:a16="http://schemas.microsoft.com/office/drawing/2014/main" id="{3AE8AF48-D24D-41D5-B919-B15BE6E961A7}"/>
              </a:ext>
            </a:extLst>
          </p:cNvPr>
          <p:cNvSpPr txBox="1">
            <a:spLocks noChangeArrowheads="1"/>
          </p:cNvSpPr>
          <p:nvPr/>
        </p:nvSpPr>
        <p:spPr bwMode="auto">
          <a:xfrm>
            <a:off x="2843213" y="2544763"/>
            <a:ext cx="524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 name="Metin kutusu 7">
            <a:extLst>
              <a:ext uri="{FF2B5EF4-FFF2-40B4-BE49-F238E27FC236}">
                <a16:creationId xmlns:a16="http://schemas.microsoft.com/office/drawing/2014/main" id="{06248750-5E0B-45A4-95AC-B3B154C85164}"/>
              </a:ext>
            </a:extLst>
          </p:cNvPr>
          <p:cNvSpPr txBox="1"/>
          <p:nvPr/>
        </p:nvSpPr>
        <p:spPr>
          <a:xfrm>
            <a:off x="1115616" y="1484785"/>
            <a:ext cx="7344816" cy="792087"/>
          </a:xfrm>
          <a:prstGeom prst="rect">
            <a:avLst/>
          </a:prstGeom>
          <a:noFill/>
        </p:spPr>
        <p:txBody>
          <a:bodyPr spcFirstLastPara="1">
            <a:prstTxWarp prst="textArchUp">
              <a:avLst/>
            </a:prstTxWarp>
            <a:spAutoFit/>
          </a:bodyPr>
          <a:lstStyle/>
          <a:p>
            <a:pPr algn="ctr">
              <a:defRPr/>
            </a:pPr>
            <a:r>
              <a:rPr lang="tr-T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cs typeface="Arial" charset="0"/>
              </a:rPr>
              <a:t>BAŞMAKÇI İMAM </a:t>
            </a:r>
            <a:r>
              <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cs typeface="Arial" charset="0"/>
              </a:rPr>
              <a:t>HATİP </a:t>
            </a:r>
            <a:r>
              <a:rPr lang="tr-T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cs typeface="Arial" charset="0"/>
              </a:rPr>
              <a:t>LİSESİ </a:t>
            </a:r>
            <a:r>
              <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cs typeface="Arial" charset="0"/>
              </a:rPr>
              <a:t>VE </a:t>
            </a:r>
            <a:r>
              <a:rPr lang="tr-T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cs typeface="Arial" charset="0"/>
              </a:rPr>
              <a:t>ORTAOKULU</a:t>
            </a:r>
            <a:endParaRPr lang="tr-TR" sz="5400" dirty="0">
              <a:latin typeface="Arial" charset="0"/>
              <a:cs typeface="Arial" charset="0"/>
            </a:endParaRPr>
          </a:p>
        </p:txBody>
      </p:sp>
      <p:sp>
        <p:nvSpPr>
          <p:cNvPr id="11" name="Dikdörtgen 10">
            <a:extLst>
              <a:ext uri="{FF2B5EF4-FFF2-40B4-BE49-F238E27FC236}">
                <a16:creationId xmlns:a16="http://schemas.microsoft.com/office/drawing/2014/main" id="{3E8D9B95-9CBA-4B2D-87D6-165FE08334DC}"/>
              </a:ext>
            </a:extLst>
          </p:cNvPr>
          <p:cNvSpPr/>
          <p:nvPr/>
        </p:nvSpPr>
        <p:spPr>
          <a:xfrm>
            <a:off x="1267251" y="4878452"/>
            <a:ext cx="6609503" cy="1358860"/>
          </a:xfrm>
          <a:prstGeom prst="rect">
            <a:avLst/>
          </a:prstGeom>
          <a:noFill/>
        </p:spPr>
        <p:txBody>
          <a:bodyPr spcFirstLastPara="1" wrap="none">
            <a:prstTxWarp prst="textArchDown">
              <a:avLst/>
            </a:prstTxWarp>
            <a:spAutoFit/>
          </a:bodyPr>
          <a:lstStyle/>
          <a:p>
            <a:pPr algn="ctr">
              <a:defRPr/>
            </a:pPr>
            <a:r>
              <a:rPr lang="tr-TR"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SİZLERİ BEKLİYOR</a:t>
            </a:r>
          </a:p>
        </p:txBody>
      </p:sp>
      <p:pic>
        <p:nvPicPr>
          <p:cNvPr id="37894" name="Resim 11">
            <a:extLst>
              <a:ext uri="{FF2B5EF4-FFF2-40B4-BE49-F238E27FC236}">
                <a16:creationId xmlns:a16="http://schemas.microsoft.com/office/drawing/2014/main" id="{DDD82ED3-F85F-459E-B645-26CEEE0271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76200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İçerik Yer Tutucusu">
            <a:extLst>
              <a:ext uri="{FF2B5EF4-FFF2-40B4-BE49-F238E27FC236}">
                <a16:creationId xmlns:a16="http://schemas.microsoft.com/office/drawing/2014/main" id="{B783AB9D-C915-48DB-8613-24C3A57A2448}"/>
              </a:ext>
            </a:extLst>
          </p:cNvPr>
          <p:cNvSpPr>
            <a:spLocks noGrp="1"/>
          </p:cNvSpPr>
          <p:nvPr>
            <p:ph idx="1"/>
          </p:nvPr>
        </p:nvSpPr>
        <p:spPr/>
        <p:txBody>
          <a:bodyPr/>
          <a:lstStyle/>
          <a:p>
            <a:pPr algn="ctr"/>
            <a:r>
              <a:rPr lang="tr-TR" altLang="tr-TR" sz="4800"/>
              <a:t> SABIRLA TAKİP ETTİĞİNİZ İÇİN </a:t>
            </a:r>
          </a:p>
          <a:p>
            <a:endParaRPr lang="tr-TR" altLang="tr-TR" sz="4800"/>
          </a:p>
          <a:p>
            <a:pPr algn="ctr"/>
            <a:r>
              <a:rPr lang="tr-TR" altLang="tr-TR" sz="4800"/>
              <a:t>TEŞEKKÜR EDERİZ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a:extLst>
              <a:ext uri="{FF2B5EF4-FFF2-40B4-BE49-F238E27FC236}">
                <a16:creationId xmlns:a16="http://schemas.microsoft.com/office/drawing/2014/main" id="{D86F2B07-A351-4479-9863-F8AADD8FA252}"/>
              </a:ext>
            </a:extLst>
          </p:cNvPr>
          <p:cNvSpPr>
            <a:spLocks noGrp="1"/>
          </p:cNvSpPr>
          <p:nvPr>
            <p:ph type="title"/>
          </p:nvPr>
        </p:nvSpPr>
        <p:spPr/>
        <p:txBody>
          <a:bodyPr/>
          <a:lstStyle/>
          <a:p>
            <a:endParaRPr lang="tr-TR" altLang="tr-TR"/>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Başlık">
            <a:extLst>
              <a:ext uri="{FF2B5EF4-FFF2-40B4-BE49-F238E27FC236}">
                <a16:creationId xmlns:a16="http://schemas.microsoft.com/office/drawing/2014/main" id="{F95160E7-2A7A-41C1-A366-15E7DC3EC606}"/>
              </a:ext>
            </a:extLst>
          </p:cNvPr>
          <p:cNvSpPr>
            <a:spLocks noGrp="1"/>
          </p:cNvSpPr>
          <p:nvPr>
            <p:ph type="title"/>
          </p:nvPr>
        </p:nvSpPr>
        <p:spPr>
          <a:xfrm>
            <a:off x="500063" y="847725"/>
            <a:ext cx="8229600" cy="1428750"/>
          </a:xfrm>
        </p:spPr>
        <p:txBody>
          <a:bodyPr/>
          <a:lstStyle/>
          <a:p>
            <a:pPr eaLnBrk="1" hangingPunct="1"/>
            <a:r>
              <a:rPr lang="tr-TR" altLang="tr-TR" b="1"/>
              <a:t/>
            </a:r>
            <a:br>
              <a:rPr lang="tr-TR" altLang="tr-TR" b="1"/>
            </a:br>
            <a:r>
              <a:rPr lang="tr-TR" altLang="tr-TR" b="1"/>
              <a:t>İmam Hatip Okullarının Yasal Dayanakları</a:t>
            </a:r>
            <a:r>
              <a:rPr lang="tr-TR" altLang="tr-TR"/>
              <a:t/>
            </a:r>
            <a:br>
              <a:rPr lang="tr-TR" altLang="tr-TR"/>
            </a:br>
            <a:endParaRPr lang="tr-TR" altLang="tr-TR"/>
          </a:p>
        </p:txBody>
      </p:sp>
      <p:sp>
        <p:nvSpPr>
          <p:cNvPr id="8" name="7 Metin kutusu">
            <a:extLst>
              <a:ext uri="{FF2B5EF4-FFF2-40B4-BE49-F238E27FC236}">
                <a16:creationId xmlns:a16="http://schemas.microsoft.com/office/drawing/2014/main" id="{9524257D-CAB0-4A6C-9606-8B6A5337CAEC}"/>
              </a:ext>
            </a:extLst>
          </p:cNvPr>
          <p:cNvSpPr txBox="1"/>
          <p:nvPr/>
        </p:nvSpPr>
        <p:spPr>
          <a:xfrm>
            <a:off x="1000125" y="2214563"/>
            <a:ext cx="7858125" cy="3698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tr-TR" b="1" dirty="0"/>
              <a:t>1-3 Mart 1924 Tarih ve 430 Sayılı Tevhid-i Tedrisat Kanunu (4. Madde),</a:t>
            </a:r>
            <a:endParaRPr lang="tr-TR" dirty="0"/>
          </a:p>
        </p:txBody>
      </p:sp>
      <p:sp>
        <p:nvSpPr>
          <p:cNvPr id="9" name="8 Metin kutusu">
            <a:extLst>
              <a:ext uri="{FF2B5EF4-FFF2-40B4-BE49-F238E27FC236}">
                <a16:creationId xmlns:a16="http://schemas.microsoft.com/office/drawing/2014/main" id="{F3D1FEF1-C00E-4F97-AE75-98E42ED527A7}"/>
              </a:ext>
            </a:extLst>
          </p:cNvPr>
          <p:cNvSpPr txBox="1"/>
          <p:nvPr/>
        </p:nvSpPr>
        <p:spPr>
          <a:xfrm>
            <a:off x="1000125" y="3357563"/>
            <a:ext cx="6500813" cy="3698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tr-TR" b="1" dirty="0"/>
              <a:t>3-1739 sayılı Milli Eğitim Temel Kanunu’nun 12. Maddesi</a:t>
            </a:r>
            <a:r>
              <a:rPr lang="tr-TR" dirty="0"/>
              <a:t> </a:t>
            </a:r>
          </a:p>
        </p:txBody>
      </p:sp>
      <p:sp>
        <p:nvSpPr>
          <p:cNvPr id="10" name="9 Metin kutusu">
            <a:extLst>
              <a:ext uri="{FF2B5EF4-FFF2-40B4-BE49-F238E27FC236}">
                <a16:creationId xmlns:a16="http://schemas.microsoft.com/office/drawing/2014/main" id="{918B6C6F-62E6-49EE-BF62-388C63F0EBC5}"/>
              </a:ext>
            </a:extLst>
          </p:cNvPr>
          <p:cNvSpPr txBox="1"/>
          <p:nvPr/>
        </p:nvSpPr>
        <p:spPr>
          <a:xfrm>
            <a:off x="1000125" y="3857625"/>
            <a:ext cx="6500813"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tr-TR" b="1" dirty="0"/>
              <a:t>4-1739 sayılı Milli Eğitim Temel Kanunu’nun 32. Maddesi</a:t>
            </a:r>
            <a:r>
              <a:rPr lang="tr-TR" dirty="0"/>
              <a:t> </a:t>
            </a:r>
          </a:p>
        </p:txBody>
      </p:sp>
      <p:sp>
        <p:nvSpPr>
          <p:cNvPr id="12" name="11 Metin kutusu">
            <a:extLst>
              <a:ext uri="{FF2B5EF4-FFF2-40B4-BE49-F238E27FC236}">
                <a16:creationId xmlns:a16="http://schemas.microsoft.com/office/drawing/2014/main" id="{2011C3A3-8F07-4778-BC5E-9A8C2BE2C623}"/>
              </a:ext>
            </a:extLst>
          </p:cNvPr>
          <p:cNvSpPr txBox="1"/>
          <p:nvPr/>
        </p:nvSpPr>
        <p:spPr>
          <a:xfrm>
            <a:off x="1000125" y="2857500"/>
            <a:ext cx="6500813"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tr-TR" b="1" dirty="0"/>
              <a:t>2- Anayasamızın 24. Maddesi</a:t>
            </a:r>
            <a:r>
              <a:rPr lang="tr-TR" dirty="0"/>
              <a:t> </a:t>
            </a:r>
          </a:p>
        </p:txBody>
      </p:sp>
      <p:sp>
        <p:nvSpPr>
          <p:cNvPr id="13" name="12 Metin kutusu">
            <a:extLst>
              <a:ext uri="{FF2B5EF4-FFF2-40B4-BE49-F238E27FC236}">
                <a16:creationId xmlns:a16="http://schemas.microsoft.com/office/drawing/2014/main" id="{14922404-3C2A-466C-995A-AA78F758F650}"/>
              </a:ext>
            </a:extLst>
          </p:cNvPr>
          <p:cNvSpPr txBox="1"/>
          <p:nvPr/>
        </p:nvSpPr>
        <p:spPr>
          <a:xfrm>
            <a:off x="1000125" y="4500563"/>
            <a:ext cx="7715250"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tr-TR" b="1" dirty="0"/>
              <a:t>5- 30 Mart 2012 tarihli 6287 sayılı “İlköğretim ve Eğitim Kanunu ile Bazı Kanunlarda Değişiklik Yapılmasına Dair Kanun”</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BA62E2-1E06-48BB-8D36-033B1277F93F}"/>
              </a:ext>
            </a:extLst>
          </p:cNvPr>
          <p:cNvSpPr>
            <a:spLocks noGrp="1" noChangeArrowheads="1"/>
          </p:cNvSpPr>
          <p:nvPr>
            <p:ph type="title"/>
          </p:nvPr>
        </p:nvSpPr>
        <p:spPr>
          <a:xfrm>
            <a:off x="468313" y="333375"/>
            <a:ext cx="8229600" cy="1143000"/>
          </a:xfrm>
        </p:spPr>
        <p:txBody>
          <a:bodyPr/>
          <a:lstStyle/>
          <a:p>
            <a:pPr eaLnBrk="1" hangingPunct="1"/>
            <a:r>
              <a:rPr lang="tr-TR" altLang="tr-TR" b="1"/>
              <a:t/>
            </a:r>
            <a:br>
              <a:rPr lang="tr-TR" altLang="tr-TR" b="1"/>
            </a:br>
            <a:r>
              <a:rPr lang="tr-TR" altLang="tr-TR" sz="3600" b="1"/>
              <a:t>Anayasamızın 24. Maddesinde</a:t>
            </a:r>
            <a:r>
              <a:rPr lang="tr-TR" altLang="tr-TR" sz="3600"/>
              <a:t> </a:t>
            </a:r>
            <a:r>
              <a:rPr lang="tr-TR" altLang="tr-TR"/>
              <a:t/>
            </a:r>
            <a:br>
              <a:rPr lang="tr-TR" altLang="tr-TR"/>
            </a:br>
            <a:endParaRPr lang="es-ES" altLang="tr-TR">
              <a:solidFill>
                <a:schemeClr val="tx1"/>
              </a:solidFill>
            </a:endParaRPr>
          </a:p>
        </p:txBody>
      </p:sp>
      <p:sp>
        <p:nvSpPr>
          <p:cNvPr id="7171" name="Rectangle 3">
            <a:extLst>
              <a:ext uri="{FF2B5EF4-FFF2-40B4-BE49-F238E27FC236}">
                <a16:creationId xmlns:a16="http://schemas.microsoft.com/office/drawing/2014/main" id="{374DB61F-97DF-4B87-A7B1-501E2795FA08}"/>
              </a:ext>
            </a:extLst>
          </p:cNvPr>
          <p:cNvSpPr>
            <a:spLocks noGrp="1" noChangeArrowheads="1"/>
          </p:cNvSpPr>
          <p:nvPr>
            <p:ph type="body" idx="1"/>
          </p:nvPr>
        </p:nvSpPr>
        <p:spPr>
          <a:xfrm>
            <a:off x="571500" y="1214438"/>
            <a:ext cx="8229600" cy="4357687"/>
          </a:xfrm>
        </p:spPr>
        <p:txBody>
          <a:bodyPr/>
          <a:lstStyle/>
          <a:p>
            <a:pPr eaLnBrk="1" hangingPunct="1">
              <a:buFontTx/>
              <a:buNone/>
            </a:pPr>
            <a:r>
              <a:rPr lang="tr-TR" altLang="tr-TR"/>
              <a:t>“... Din ve ahlâk eğitim ve öğretimi devletin gözetim ve denetimi altında yapılır. Din kültürü ve ahlâk öğretimi ilk ve ortaöğretim kurumlarında okutulan zorunlu dersler arasında yer alır. Bunun dışındaki din eğitimi ve öğretimi ancak kişilerin kendi isteğine, küçüklerin de kanuni temsilcisinin talebine bağlıdır...”</a:t>
            </a:r>
          </a:p>
          <a:p>
            <a:pPr eaLnBrk="1" hangingPunct="1">
              <a:buFontTx/>
              <a:buNone/>
            </a:pPr>
            <a:endParaRPr lang="es-ES" alt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EC24E54-EDFB-4E96-9C26-8D02101B22DC}"/>
              </a:ext>
            </a:extLst>
          </p:cNvPr>
          <p:cNvSpPr>
            <a:spLocks noGrp="1" noChangeArrowheads="1"/>
          </p:cNvSpPr>
          <p:nvPr>
            <p:ph type="title"/>
          </p:nvPr>
        </p:nvSpPr>
        <p:spPr>
          <a:xfrm>
            <a:off x="468313" y="630238"/>
            <a:ext cx="8229600" cy="1143000"/>
          </a:xfrm>
        </p:spPr>
        <p:txBody>
          <a:bodyPr/>
          <a:lstStyle/>
          <a:p>
            <a:pPr eaLnBrk="1" hangingPunct="1"/>
            <a:r>
              <a:rPr lang="tr-TR" altLang="tr-TR" sz="3600" b="1"/>
              <a:t>1739 sayılı Milli Eğitim Temel Kanunu’nun 12. Maddesinde</a:t>
            </a:r>
            <a:endParaRPr lang="es-ES" altLang="tr-TR" sz="3600">
              <a:solidFill>
                <a:schemeClr val="tx1"/>
              </a:solidFill>
            </a:endParaRPr>
          </a:p>
        </p:txBody>
      </p:sp>
      <p:sp>
        <p:nvSpPr>
          <p:cNvPr id="8195" name="Rectangle 3">
            <a:extLst>
              <a:ext uri="{FF2B5EF4-FFF2-40B4-BE49-F238E27FC236}">
                <a16:creationId xmlns:a16="http://schemas.microsoft.com/office/drawing/2014/main" id="{D824C068-CCE9-4173-81FD-717B9579246F}"/>
              </a:ext>
            </a:extLst>
          </p:cNvPr>
          <p:cNvSpPr>
            <a:spLocks noGrp="1" noChangeArrowheads="1"/>
          </p:cNvSpPr>
          <p:nvPr>
            <p:ph type="body" idx="1"/>
          </p:nvPr>
        </p:nvSpPr>
        <p:spPr>
          <a:xfrm>
            <a:off x="457200" y="1773238"/>
            <a:ext cx="8229600" cy="3941762"/>
          </a:xfrm>
        </p:spPr>
        <p:txBody>
          <a:bodyPr/>
          <a:lstStyle/>
          <a:p>
            <a:pPr algn="just" eaLnBrk="1" hangingPunct="1"/>
            <a:r>
              <a:rPr lang="tr-TR" altLang="tr-TR" sz="4000"/>
              <a:t>“Türk millî eğitiminde lâiklik esastır. Din kültürü ve ahlâk öğretimi ilkokul ve ortaokullar ile lise ve dengi okullarda okutulan zorunlu dersler arasında yer alır...” denilmektedir.</a:t>
            </a:r>
          </a:p>
          <a:p>
            <a:pPr eaLnBrk="1" hangingPunct="1"/>
            <a:endParaRPr lang="es-ES" alt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İçerik Yer Tutucusu">
            <a:extLst>
              <a:ext uri="{FF2B5EF4-FFF2-40B4-BE49-F238E27FC236}">
                <a16:creationId xmlns:a16="http://schemas.microsoft.com/office/drawing/2014/main" id="{58063008-CE1D-4898-A42B-B8A00FA926B9}"/>
              </a:ext>
            </a:extLst>
          </p:cNvPr>
          <p:cNvSpPr>
            <a:spLocks noGrp="1"/>
          </p:cNvSpPr>
          <p:nvPr>
            <p:ph idx="1"/>
          </p:nvPr>
        </p:nvSpPr>
        <p:spPr/>
        <p:txBody>
          <a:bodyPr/>
          <a:lstStyle/>
          <a:p>
            <a:pPr eaLnBrk="1" hangingPunct="1"/>
            <a:r>
              <a:rPr lang="tr-TR" altLang="tr-TR"/>
              <a:t>“ </a:t>
            </a:r>
            <a:r>
              <a:rPr lang="tr-TR" altLang="tr-TR" sz="4400"/>
              <a:t>İmam - hatip liseleri, Milli Eğitim Bakanlığınca açılan ortaöğretim sistemi içinde, hem mesleğe hem yüksek öğrenime hazırlayıcı programlar uygulayan öğretim kurumlarıdır.’’</a:t>
            </a:r>
          </a:p>
        </p:txBody>
      </p:sp>
      <p:sp>
        <p:nvSpPr>
          <p:cNvPr id="9219" name="Rectangle 2">
            <a:extLst>
              <a:ext uri="{FF2B5EF4-FFF2-40B4-BE49-F238E27FC236}">
                <a16:creationId xmlns:a16="http://schemas.microsoft.com/office/drawing/2014/main" id="{5FFAD6F5-5EF6-4F94-A689-9DF6A9BC062F}"/>
              </a:ext>
            </a:extLst>
          </p:cNvPr>
          <p:cNvSpPr>
            <a:spLocks noGrp="1" noChangeArrowheads="1"/>
          </p:cNvSpPr>
          <p:nvPr>
            <p:ph type="title"/>
          </p:nvPr>
        </p:nvSpPr>
        <p:spPr>
          <a:xfrm>
            <a:off x="457200" y="485775"/>
            <a:ext cx="8229600" cy="1143000"/>
          </a:xfrm>
        </p:spPr>
        <p:txBody>
          <a:bodyPr/>
          <a:lstStyle/>
          <a:p>
            <a:pPr eaLnBrk="1" hangingPunct="1"/>
            <a:r>
              <a:rPr lang="tr-TR" altLang="tr-TR" sz="3600" b="1"/>
              <a:t>1739 sayılı Milli Eğitim Temel Kanunu’nun 32. Maddesinde</a:t>
            </a:r>
            <a:endParaRPr lang="es-ES" altLang="tr-TR" sz="360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a:extLst>
              <a:ext uri="{FF2B5EF4-FFF2-40B4-BE49-F238E27FC236}">
                <a16:creationId xmlns:a16="http://schemas.microsoft.com/office/drawing/2014/main" id="{D84CFCB6-D764-4E2A-9D54-1D3A08FEC7F8}"/>
              </a:ext>
            </a:extLst>
          </p:cNvPr>
          <p:cNvSpPr>
            <a:spLocks noGrp="1"/>
          </p:cNvSpPr>
          <p:nvPr>
            <p:ph type="title"/>
          </p:nvPr>
        </p:nvSpPr>
        <p:spPr>
          <a:xfrm>
            <a:off x="428625" y="773113"/>
            <a:ext cx="8229600" cy="1143000"/>
          </a:xfrm>
        </p:spPr>
        <p:txBody>
          <a:bodyPr/>
          <a:lstStyle/>
          <a:p>
            <a:r>
              <a:rPr lang="tr-TR" altLang="tr-TR" b="1" dirty="0"/>
              <a:t>İmam Hatip Okulları </a:t>
            </a:r>
            <a:r>
              <a:rPr lang="tr-TR" altLang="tr-TR" dirty="0"/>
              <a:t/>
            </a:r>
            <a:br>
              <a:rPr lang="tr-TR" altLang="tr-TR" dirty="0"/>
            </a:br>
            <a:endParaRPr lang="tr-TR" altLang="tr-TR" dirty="0"/>
          </a:p>
        </p:txBody>
      </p:sp>
      <p:sp>
        <p:nvSpPr>
          <p:cNvPr id="11267" name="2 İçerik Yer Tutucusu">
            <a:extLst>
              <a:ext uri="{FF2B5EF4-FFF2-40B4-BE49-F238E27FC236}">
                <a16:creationId xmlns:a16="http://schemas.microsoft.com/office/drawing/2014/main" id="{9E0F7F25-5816-4488-B280-CDA0EB692E15}"/>
              </a:ext>
            </a:extLst>
          </p:cNvPr>
          <p:cNvSpPr>
            <a:spLocks noGrp="1"/>
          </p:cNvSpPr>
          <p:nvPr>
            <p:ph idx="1"/>
          </p:nvPr>
        </p:nvSpPr>
        <p:spPr/>
        <p:txBody>
          <a:bodyPr/>
          <a:lstStyle/>
          <a:p>
            <a:r>
              <a:rPr lang="tr-TR" altLang="tr-TR" dirty="0"/>
              <a:t>İmam Hatip Okulları ortaokul ve lise bölümlerinden oluşmaktadır. </a:t>
            </a:r>
            <a:r>
              <a:rPr lang="tr-TR" altLang="tr-TR" b="1" dirty="0" smtClean="0"/>
              <a:t>BAŞMAKÇI </a:t>
            </a:r>
            <a:r>
              <a:rPr lang="tr-TR" altLang="tr-TR" b="1" dirty="0"/>
              <a:t>ANADOLU </a:t>
            </a:r>
            <a:r>
              <a:rPr lang="tr-TR" altLang="tr-TR" b="1" dirty="0" smtClean="0"/>
              <a:t>İMAM </a:t>
            </a:r>
            <a:r>
              <a:rPr lang="tr-TR" altLang="tr-TR" b="1" dirty="0"/>
              <a:t>HATİP LİSESİNDE İSE HER İKİ BÖLÜM VARDIR</a:t>
            </a:r>
            <a:r>
              <a:rPr lang="tr-TR" altLang="tr-TR" dirty="0"/>
              <a:t>. Normal ortaokul ve lise müfredatına ek olarak dini ve ahlaki eğitim veren, mesleğe ve üniversiteye öğrenci yetiştiren, Milli Eğitim Bakanlığı tarafından denetlenen resmi devlet okullarıdır.</a:t>
            </a:r>
          </a:p>
          <a:p>
            <a:endParaRPr lang="tr-TR" altLang="tr-TR" dirty="0"/>
          </a:p>
        </p:txBody>
      </p:sp>
    </p:spTree>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839</TotalTime>
  <Words>1247</Words>
  <Application>Microsoft Office PowerPoint</Application>
  <PresentationFormat>Ekran Gösterisi (4:3)</PresentationFormat>
  <Paragraphs>68</Paragraphs>
  <Slides>36</Slides>
  <Notes>0</Notes>
  <HiddenSlides>0</HiddenSlides>
  <MMClips>0</MMClips>
  <ScaleCrop>false</ScaleCrop>
  <HeadingPairs>
    <vt:vector size="6" baseType="variant">
      <vt:variant>
        <vt:lpstr>Kullanılan Yazı Tipleri</vt:lpstr>
      </vt:variant>
      <vt:variant>
        <vt:i4>1</vt:i4>
      </vt:variant>
      <vt:variant>
        <vt:lpstr>Tema</vt:lpstr>
      </vt:variant>
      <vt:variant>
        <vt:i4>1</vt:i4>
      </vt:variant>
      <vt:variant>
        <vt:lpstr>Slayt Başlıkları</vt:lpstr>
      </vt:variant>
      <vt:variant>
        <vt:i4>36</vt:i4>
      </vt:variant>
    </vt:vector>
  </HeadingPairs>
  <TitlesOfParts>
    <vt:vector size="38" baseType="lpstr">
      <vt:lpstr>Arial</vt:lpstr>
      <vt:lpstr>Diseño predeterminado</vt:lpstr>
      <vt:lpstr> 4.SINIFI BİTİREN SEVGİLİ ÖĞRENCİLERİMİZ VE 8. SINIFI BİTİREN DEĞERLİ GENÇLER ve KIYMETLİ VELİLERİMİZ! TERCİH DÖNEMİNE GİRERKEN OKULUMUZDA BİR BARDAK ÇAY İÇMEYE NE DERSİNİZ? SİZİ BEKLİYORUZ…</vt:lpstr>
      <vt:lpstr>PowerPoint Sunusu</vt:lpstr>
      <vt:lpstr>PowerPoint Sunusu</vt:lpstr>
      <vt:lpstr>PowerPoint Sunusu</vt:lpstr>
      <vt:lpstr> İmam Hatip Okullarının Yasal Dayanakları </vt:lpstr>
      <vt:lpstr> Anayasamızın 24. Maddesinde  </vt:lpstr>
      <vt:lpstr>1739 sayılı Milli Eğitim Temel Kanunu’nun 12. Maddesinde</vt:lpstr>
      <vt:lpstr>1739 sayılı Milli Eğitim Temel Kanunu’nun 32. Maddesinde</vt:lpstr>
      <vt:lpstr>İmam Hatip Okulları  </vt:lpstr>
      <vt:lpstr> İmam Hatip Okullarının temel gayesi nedir? </vt:lpstr>
      <vt:lpstr> İmam Hatip Okulları nasıl bir programa sahiptir? </vt:lpstr>
      <vt:lpstr>  Normal ortaokullarda ve liselerde görülen zorunlu derslerin tamamı İmam Hatip Okullarında var mıdır? </vt:lpstr>
      <vt:lpstr> İmam Hatip okullarında yabancı dil eğitimi var mıdır? </vt:lpstr>
      <vt:lpstr>Normal ortaokullarla ve Anadolu Liseleriyle İmam Hatip Ortaokulu ve Liselerinin arasında ders saati farkı var mı?</vt:lpstr>
      <vt:lpstr>PowerPoint Sunusu</vt:lpstr>
      <vt:lpstr>PowerPoint Sunusu</vt:lpstr>
      <vt:lpstr>   ANADOLU LİSELERİNDE GÖRÜLEN DERSLERİN AYNISI İMAMH HATİP LİSELERİNDE GÖRÜLÜYOR MU?  EVET TÜM ANA DERSLER AYNEN GÖRÜLÜYOR. SEÇMELİ DERSLERLE DE İSTEDİĞİ DERSİ VE ALANI SEÇME HAKKI VARDIR. SÖZEL SAYISAL VE YABANCI DİL AĞIRLIKLI SINIFLARIMIZ VARDIR. İmam Hatip Dersleri seçmeli derslerin yerine konulur ve akademik başarıya olumlu katkısı vardır. Asla olumsuz katkısı yoktur.</vt:lpstr>
      <vt:lpstr>PowerPoint Sunusu</vt:lpstr>
      <vt:lpstr>PowerPoint Sunusu</vt:lpstr>
      <vt:lpstr>Kur’ânı-ı Kerim dersinin içeriği</vt:lpstr>
      <vt:lpstr>İmam Hatip Okullarından nasıl insanlar yetişir? </vt:lpstr>
      <vt:lpstr>İmam Hatip Okullarından nasıl insanlar yetişir? </vt:lpstr>
      <vt:lpstr>İmam Hatip Ortaokulu mezunları Anadolu ve Fen Liselerine girişte herhangi bir sorunla karşılaşacak mı?</vt:lpstr>
      <vt:lpstr>İmam Hatip Ortaokullarından İmam Hatip Liselerine ve farklı türdeki geçiş mümkün müdür?</vt:lpstr>
      <vt:lpstr> İmam Hatip Lisesi mezunları üniversitede istediği bölüme girebiliyor mu? </vt:lpstr>
      <vt:lpstr> Öğrenci okula nasıl gidip - gidecek, öğle yemeğini nasıl yiyecek? </vt:lpstr>
      <vt:lpstr>        PEKİ NEDEN SERVERGAZİ ANADOLU İMAM HATİP LİSESİ??? ÇÜNKÜ;   1-AZ ÖĞRENCİLİ SINIFLAR                       2-ÖZVERİLİ, SEVECEN, DERSANE TECRÜBESİ OLAN, ALANINA HAKİM, İDEALİ OLAN ÖĞRETMENLERE SAHİP 3-NEZİH VE TEMİZ BİR ORTAM 4-TABİAT MANZARALI ORTAM 5-EĞİTİM KOÇLUĞU İLE HER ÖĞRENCİYLE BİREBİR EĞİTİM 6-İSTEDİĞİN ZAMAN SORU ÇÖZME İMKANI </vt:lpstr>
      <vt:lpstr>PowerPoint Sunusu</vt:lpstr>
      <vt:lpstr>PowerPoint Sunusu</vt:lpstr>
      <vt:lpstr>PowerPoint Sunusu</vt:lpstr>
      <vt:lpstr>     14-KURSLAR 15-AKIL VE ZEKA OYUNLARI 16-SPORTİF FAALİYETLER 17-HER BAŞARI ÖDÜLLENDİRİLİR. 18-HER SINIF SEVİYESİNDEN İLK 10 ÖĞRENCİYE AYLIK BURS 19-FİKİRLERİNİZE DEĞER VERİLEN BİR ORTAM 20-BOL BOL GEZİLER VE DAHA NELER NELER… BİZİ İZLEMEYE DEVAM EDİN…İLETİŞİM ADRESLERİMİZ: </vt:lpstr>
      <vt:lpstr>PowerPoint Sunusu</vt:lpstr>
      <vt:lpstr>             1-TELEFON: 02724113496 2-FAX:    3-Mail: 758187@meb.k12.tr 4-Web Adresi: https://aihlbasmakci.meb.k12.tr 5-Facebook:  Başmakçı Anadolu İmam Hatip Lisesi 6-instegram: @başmakçıaihl 7-İkamet Adresi: ÇAĞLAYAN MAHALLESİ YEŞİL SOKAK NO54 BAŞMAKÇI/AFYONKARAHİSAR </vt:lpstr>
      <vt:lpstr>PowerPoint Sunusu</vt:lpstr>
      <vt:lpstr>PowerPoint Sunusu</vt:lpstr>
      <vt:lpstr>PowerPoint Sunusu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Mdr</cp:lastModifiedBy>
  <cp:revision>73</cp:revision>
  <dcterms:created xsi:type="dcterms:W3CDTF">2009-10-07T17:55:06Z</dcterms:created>
  <dcterms:modified xsi:type="dcterms:W3CDTF">2021-08-24T12:17:08Z</dcterms:modified>
</cp:coreProperties>
</file>